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mp3" ContentType="audio/mp3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notesMasterIdLst>
    <p:notesMasterId r:id="rId5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it 1" id="{ca6bf1bd-6f22-fde6-3b21-5d17067b1317}">
          <p14:sldIdLst>
            <p14:sldId id="256"/>
            <p14:sldId id="257"/>
          </p14:sldIdLst>
        </p14:section>
        <p14:section name="Lesson 1" id="{aeb94f82-fa8c-8b32-cfac-f57aa06981f4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Lesson 2" id="{3c0ed2c9-45f2-3978-10eb-ee4034f60baa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esson 3" id="{64ca4e04-cc46-ad8d-de45-a6e8b012d437}">
          <p14:sldIdLst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Lesson 4" id="{1b482a1b-440f-01d3-2d95-0e2b156844c7}">
          <p14:sldIdLst>
            <p14:sldId id="285"/>
            <p14:sldId id="286"/>
            <p14:sldId id="287"/>
            <p14:sldId id="288"/>
            <p14:sldId id="289"/>
          </p14:sldIdLst>
        </p14:section>
        <p14:section name="Lesson 5" id="{96486992-a50c-8df2-8381-8cb57d0fbda6}">
          <p14:sldIdLst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  <p14:section name="Lesson 6" id="{090ab3ca-9f79-fc65-d35e-bc617517c4ef}">
          <p14:sldIdLst>
            <p14:sldId id="297"/>
            <p14:sldId id="298"/>
            <p14:sldId id="299"/>
            <p14:sldId id="300"/>
            <p14:sldId id="301"/>
            <p14:sldId id="302"/>
          </p14:sldIdLst>
        </p14:section>
        <p14:section name="Lesson 7" id="{aba08db9-2ef3-9577-8694-35f93888c71c}">
          <p14:sldIdLst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</p14:sldIdLst>
        </p14:section>
        <p14:section name="Wrap-up" id="{c32a505d-13cd-daf6-9114-dceeb77cefb1}">
          <p14:sldIdLst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notesMaster" Target="notesMasters/notesMaster1.xml"/><Relationship Id="rId59" Type="http://schemas.openxmlformats.org/officeDocument/2006/relationships/presProps" Target="presProps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 دقائق
قل: عرض الوحدة الأولى كاملة في 7 حصص حسب الخطة. كل حصة تبدأ بشريحة داكنة فيها هدفها.
الضغطات: في الشرائح التفاعلية تظهر الإجابات والأسطر بالضغط (أو بالسهم ←/مفتاح المسافة). أيقونة السماعة البنية تشغّل الصوت.
[English]
Time: 1 minutes
Say: This deck covers all of Unit 1 in 7 lessons, following the term plan.
Clicks: On interactive slides, answers and dialogue lines appear on each click (or arrow/space key). The brown speaker icon plays the audio.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سبع حصص على أسبوعين. الأسبوع الأول: الثلاثاء إلى الخميس. الأسبوع الثاني: الاثنين إلى الخميس، والأحد مراجعة.
اسأل: What do you think we learn in a unit called Good Morning!?
[English]
Time: 2 minutes
Say: Seven lessons over two weeks. Week 1: Tuesday to Thursday. Week 2: Monday to Thursday, Sunday for review.
Ask: What do you think we learn in a unit called Good Morning!?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افعل: اقرأ الهدف ويردده الطلاب.
قل: Good morning, everyone! اليوم نتعلم كيف نحيّي الناس ونودّعهم.
[English]
Time: 2 minutes
Do: Read the goal; students repeat.
Say: Good morning, everyone! Today we learn how to greet people and say goodbye.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اسأل: It's 7 o'clock in the morning. What do we say?
الضغطات: اسأل أولًا، ثم اضغط لتظهر التحية تحت كل وقت (4 ضغطات).
الإجابات: Good morning / Good afternoon / Good evening / Good night
[English]
Time: 5 minutes
Ask: It's 7 o'clock in the morning. What do we say?
Clicks: Ask first, then click to show each greeting (4 clicks).
Answers: Good morning / Good afternoon / Good evening / Good night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افعل: شغّل الصوت مرة والكتب مغلقة. ثم اضغط لتظهر الأسطر ويرددها الطلاب.
اسأل: What time is it? Who says "Good morning"?
الضغطات: اضغط 4 مرات لتظهر الأسطر واحدًا بعد الآخر. أيقونة السماعة تشغّل الحوار كاملًا.
[English]
Time: 4 minutes
Do: Play the audio once, books closed. Then click to show each line; students repeat.
Ask: What time is it? Who says "Good morning"?
Clicks: Click 4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اسأل: Who is Mr. Porter? (George's teacher) How is George?
الضغطات: اضغط 3 مرات لتظهر الأسطر واحدًا بعد الآخر. أيقونة السماعة تشغّل الحوار كاملًا.
[English]
Time: 4 minutes
Ask: Who is Mr. Porter? (George's teacher) How is George?
Clicks: Click 3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3 دقائق
اسأل: What does Mr. Lang ask? What is another way to say "How are you?"
الضغطات: اضغط 3 مرات لتظهر الأسطر واحدًا بعد الآخر. أيقونة السماعة تشغّل الحوار كاملًا.
[English]
Time: 3 minutes
Ask: What does Mr. Lang ask? What is another way to say "How are you?"
Clicks: Click 3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3 دقائق
قل: نقول I'm sorry عندما نخطئ، مثل الاصطدام بشخص.
الضغطات: اضغط 4 مرات لتظهر الأسطر واحدًا بعد الآخر. أيقونة السماعة تشغّل الحوار كاملًا.
[English]
Time: 3 minutes
Say: We say "I'm sorry" when we make a mistake, like bumping into someone.
Clicks: Click 4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اسأل: How many ways to say goodbye can you find? (Goodbye, Bye, Take care, See you later, Good night)
الضغطات: اضغط 5 مرات لتظهر الأسطر واحدًا بعد الآخر. أيقونة السماعة تشغّل الحوار كاملًا.
[English]
Time: 4 minutes
Ask: How many ways to say goodbye can you find?
Clicks: Click 5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الضغطات: اقرأ العبارة، يرفع الطلاب يدًا للتحية ويلوّحون للوداع، ثم اضغط لتظهر الإجابة (6 ضغطات).
[English]
Time: 4 minutes
Clicks: Read the phrase; students raise a hand for hello and wave for goodbye. Then click to show the answer (6 clicks).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الضغطات: يجيب الطلاب ثم اضغط (4 ضغطات).
الإجابات: No / Yes / No / Yes
[English]
Time: 4 minutes
Clicks: Students answer, then click (4 clicks).
Answers: No / Yes / No / 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افعل: نموذج مع طالب، ثم عمل ثنائي. بدّلوا الأدوار مع وقت مختلف من اليوم.
الضغطات: ضغطة واحدة تُظهر مثالًا مكتملًا.
[English]
Time: 10 minutes
Do: Model with a student, then pair work. Swap roles with a different time of day.
Clicks: One click shows a completed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3 دقائق
افعل: يكتب كل طالب تحية ووداعًا على ورقة ويسلّمها عند الباب.
الضغطات: ضغطة تُظهر مثالًا.
[English]
Time: 3 minutes
Do: Each student writes one greeting and one goodbye and hands it in at the door.
Clicks: One click shows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Hello, class! اليوم نتعارف: نقول أسماءنا ونعرّف أصدقاءنا.
اسأل: How are you today?
[English]
Time: 2 minutes
Say: Hello, class! Today we introduce ourselves and our friends.
Ask: How are you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افعل: ابدأ بنفسك، ثم يقول كل طالب جملتيه ويشير إلى من بعده.
[English]
Time: 5 minutes
Do: Start yourself; each student says the two sentences and points to the next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6 دقائق
قل: This is … نستخدمها لنعرّف شخصًا. ونرد على Nice to meet you بـ Nice to meet you, too.
اسأل: Who is Hanan? (Rana's best friend)
الضغطات: اضغط 4 مرات لتظهر الأسطر واحدًا بعد الآخر. أيقونة السماعة تشغّل الحوار كاملًا.
[English]
Time: 6 minutes
Say: "This is …" introduces another person. We answer "Nice to meet you" with "Nice to meet you, too."
Ask: Who is Hanan?
Clicks: Click 4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6 دقائق
اسأل: What do Michael's friends call him? What do your friends call you?
الضغطات: اضغط 4 مرات لتظهر الأسطر واحدًا بعد الآخر. أيقونة السماعة تشغّل الحوار كاملًا.
[English]
Time: 6 minutes
Ask: What do Michael's friends call him? What do your friends call you?
Clicks: Click 4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قل: Mr. للرجل متزوجًا أو أعزب. Mrs. للمرأة المتزوجة. Miss لغير المتزوجة. Ms. لأي امرأة. وفي التحية نضع اللقب مع اسم العائلة: Hello, Ms. Jones.
الضغطات: اسأل الطلاب أين نضع العلامة، ثم اضغط لكل صف (4 ضغطات).
[English]
Time: 8 minutes
Say: Mr. is for any man. Mrs. is for a married woman, Miss for a single woman, Ms. for any woman. In greetings use the title with the last name: Hello, Ms. Jones.
Clicks: Ask where the ticks go, then click for each row (4 clicks).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الضغطات: 4 ضغطات.
الإجابات: Yes / No / Yes / No
[English]
Time: 4 minutes
Clicks: 4 clicks.
Answers: Yes / No / Yes / 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افعل: أ: يعرّف الطالب نفسه لزميل جديد. ب: مجموعات من ثلاثة، يعرّف الطالب صديقه على زميل.
[English]
Time: 10 minutes
Do: A: introduce yourself to a new partner. B: groups of three, introduce your friend to a classmate.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3 دقائق
افعل: يكتب الطالب جملتين يعرّف فيهما زميله.
الضغطات: ضغطة تُظهر مثالًا.
[English]
Time: 3 minutes
Do: Students write two sentences introducing a classmate.
Clicks: One click shows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اليوم قواعد: الفعل be وكلمات الملكية.
[English]
Time: 2 minutes
Say: Today is grammar: the verb be and possessive adjectives.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اسأل: What's his name? What's her name?
الضغطات: اسأل عن كل شخصية ثم اضغط (3 ضغطات).
[English]
Time: 5 minutes
Ask: What's his name? What's her name?
Clicks: Ask about each person, then click (3 clicks).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افعل: اقرأ الجدول ويردد الطلاب، ثم اسأل عن أمثلة من الصف.
قل: الفعل be: am وis وare. والاختصار بالفاصلة العلوية ('): I'm, he's… وفي الجمع: we're, you're, they're.
[English]
Time: 8 minutes
Do: Read the table; students repeat. Then ask for examples from the class.
Say: The verb be: am, is, are. Short forms use an apostrophe: I'm, he's… Plural: we're, you're, they're.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قل: I → my، you → your، he → his، she → her. وتأتي قبل الاسم: my name, her teacher.
اسأل: This is Danny. ___ name is Danny. (His)
[English]
Time: 8 minutes
Say: I → my, you → your, he → his, she → her. They come before a noun: my name, her teacher.
Ask: This is Danny. ___ name is Danny. (His)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الضغطات: يحل الطلاب ثم اضغط لكل إجابة (6 ضغطات).
الإجابات: is / am / are / Is / are / are
[English]
Time: 8 minutes
Clicks: Students answer, then click for each answer (6 clicks).
Answers: is / am / are / Is / are / 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7 دقائق
الضغطات: 5 ضغطات.
الإجابات: Her / My / His / your / His
[English]
Time: 7 minutes
Clicks: 5 clicks.
Answers: Her / My / His / your / 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الضغطات: اختر العبارة من الصندوق ثم اضغط (6 ضغطات).
الإجابات: Good morning / How are you / My name is / Nice to meet you / See you later / Good evening
[English]
Time: 8 minutes
Clicks: Choose a phrase from the box, then click (6 clicks).
Answers: Good morning / How are you / My name is / Nice to meet you / See you later / Good evening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3 دقائق
افعل: جملتان عن شخص في المدرسة.
[English]
Time: 3 minutes
Do: Two sentences about a person in our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اليوم نستمع جيدًا وننتبه إلى نغمة الصوت.
[English]
Time: 2 minutes
Say: Today we listen carefully and notice the music of our voice.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افعل: شغّل الصوت. يحرّك الطلاب أيديهم إلى أسفل مع آخر كلمة، ثم يرددون.
قل: في أسئلة What وHow وWhere ينزل الصوت في آخر السؤال.
[English]
Time: 10 minutes
Do: Play the audio. Students move their hand down on the last word, then repeat.
Say: In What, How and Where questions, the voice goes down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12 دقائق
افعل: شغّل كل مقطع (السماعة بجانب الرقم). يختار الطلاب a أو b، ثم اضغط ليظهر الإطار الأخضر على الإجابة الصحيحة (6 ضغطات).
الإجابات: 1a 2b 3a 4b 5a 6b
[English]
Time: 12 minutes
Do: Play each clip (speaker next to the number). Students choose a or b, then click to circle the answer (6 clicks).
Answers: 1a 2b 3a 4b 5a 6b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12 دقائق
افعل: عمل ثنائي: يسأل كل طالب زميله بنغمة نازلة ويكتب الإجابات، ثم يعرّف بعض الطلاب زملاءهم للصف.
[English]
Time: 12 minutes
Do: Pair work: ask your partner with falling intonation and note the answers; some students then introduce their partner.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افعل: عند الباب يسأل كل طالب سؤالًا واحدًا بنغمة نازلة.
[English]
Time: 4 minutes
Do: At the door, each student asks you one question with falling intonation.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اليوم محادثة في المطار: رجل يستقبل زميلًا جديدًا.
[English]
Time: 2 minutes
Say: Today's conversation is at an airport: a man meets a new colleague.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اسأل: You are at the airport. You meet a person for the first time. What do you say?
الضغطات: ضغطة تُظهر أفكارًا.
[English]
Time: 4 minutes
Ask: You are at the airport. You meet a person for the first time. What do you say?
Clicks: One click shows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افعل: شغّل الصوت مرتين: الأولى للفهم العام، والثانية مع ظهور الأسطر.
اسأل: Where are they? Is Rick happy?
الضغطات: اضغط 8 مرات لتظهر الأسطر واحدًا بعد الآخر. أيقونة السماعة تشغّل الحوار كاملًا.
[English]
Time: 10 minutes
Do: Play twice: first for general meaning, then with the lines appearing.
Ask: Where are they? Is Rick happy?
Clicks: Click 8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الضغطات: 5 ضغطات.
الإجابات: At the airport / Carlos Rodriguez / Yes, it is. / At a restaurant / Yes, he is.
[English]
Time: 8 minutes
Clicks: 5 clicks.
Answers: At the airport / Carlos Rodriguez / Yes, it is. / At a restaurant / Yes, he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افعل: أزواج: يستقبل أحدهما الآخر في المطار ويغيّران الأسماء والبلد.
الضغطات: ضغطة تُظهر مثالًا.
[English]
Time: 10 minutes
Do: Pairs: one meets the other at the airport, changing the names and the country.
Clicks: One click shows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الضغطات: 4 ضغطات.
الإجابات: False (Madrid, Spain) / True / False (at a restaurant) / True
[English]
Time: 5 minutes
Clicks: 4 clicks.
Answers: False / True / False /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افعل: سؤال واحد يكتبه الطالب لزائر جديد.
[English]
Time: 2 minutes
Do: Each student writes one question for a visitor.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اليوم نقرأ محادثة بين علي وأحمد في أول يوم لأحمد في المدرسة.
[English]
Time: 2 minutes
Say: Today we read a conversation between Ali and Ahmed on Ahmed's first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اسأل: What do you say when you meet someone for the first time?
الضغطات: ضغطة تُظهر أفكارًا.
[English]
Time: 4 minutes
Ask: What do you say when you meet someone for the first time?
Clicks: One click shows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12 دقائق
افعل: استمع واقرأ: شغّل الصوت ويتابع الطلاب. ثم يقرأ الطلاب في أزواج.
اسأل: Where is Ahmed from? Where is the school?
الضغطات: اضغط 8 مرات لتظهر الأسطر واحدًا بعد الآخر. أيقونة السماعة تشغّل الحوار كاملًا.
[English]
Time: 12 minutes
Do: Listen and read: play the audio while students follow. Then students read in pairs.
Ask: Where is Ahmed from? Where is the school?
Clicks: Click 8 times to show the lines one by one. The speaker icon plays the whole dialogue.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10 دقائق
الضغطات: يكمل الطلاب الفراغات من الصندوق ثم اضغط (6 ضغطات).
الإجابات: How are you / And you / this is / Nice to meet you / Where are you from / Welcome
[English]
Time: 10 minutes
Clicks: Students fill the gaps from the box, then click (6 clicks).
Answers: How are you / And you / this is / Nice to meet you / Where are you from / Welcome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الضغطات: 4 ضغطات.
الإجابات: No / Yes / No / Yes
[English]
Time: 5 minutes
Clicks: 4 clicks.
Answers: No / Yes / No / Yes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افعل: جملتان عن أحمد من النص دون النظر.
[English]
Time: 5 minutes
Do: Two sentences about Ahmed without looking.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2 دقائق
قل: اليوم نكتب، ونبدأ المشروع، ونتعلم أسماء الأدوات المدرسية.
[English]
Time: 2 minutes
Say: Today we write, start the project and learn school supplies.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7 دقائق
الضغطات: 6 ضغطات.
الإجابات: 1e 2f 3d 4b 5a 6c
[English]
Time: 7 minutes
Clicks: 6 clicks.
Answers: 1e 2f 3d 4b 5a 6c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6 دقائق
افعل: اكتب على السبورة: is farah a new student واطلب التصحيح.
قل: الجملة تبدأ بحرف كبير وتنتهي بنقطة. السؤال ينتهي بعلامة استفهام. في سؤال be يتبادل الفاعل والفعل مكانيهما.
[English]
Time: 6 minutes
Do: Write "is farah a new student" on the board and ask students to fix it.
Say: Sentences begin with a capital letter and end with a period. Questions end with a question mark. In be questions, the subject and verb change places.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الضغطات: يكتب الطلاب السؤال ثم اضغط (5 ضغطات).
الإجابات: What's your name? / Are you a new student? / Is this your first day? / Where are you from? / Who is your teacher?
[English]
Time: 8 minutes
Clicks: Students write the question, then click (5 clicks).
Answers: What's your name? / Are you a new student? / Is this your first day? / Where are you from? / Who is your teacher?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5 دقائق
افعل: مجموعات من أربعة. حدد موعد التسليم.
قل: العبارات الرسمية للمعلم والمدير، وغير الرسمية للأصدقاء.
[English]
Time: 5 minutes
Do: Groups of four. Set a due date.
Say: Formal phrases are for teachers and the principal; informal ones are for friends.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8 دقائق
اسأل: What's this?
الضغطات: أشر إلى الصورة واسأل، ثم اضغط ليظهر الاسم (8 ضغطات). السماعة تنطق الكلمات الثماني.
[English]
Time: 8 minutes
Ask: What's this?
Clicks: Point and ask, then click to show the word (8 clicks). The speaker says all eight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7 دقائق
الضغطات: 6 ضغطات.
الإجابات: read / write / erase / cut / paint / color
[English]
Time: 7 minutes
Clicks: 6 clicks.
Answers: read / write / erase / cut / paint / color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4 دقائق
افعل: ثلاث أدوات في الحقيبة مع فعل لكل منها.
[English]
Time: 4 minutes
Do: Three supplies in your bag, with a verb for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[العربية]
الزمن: 1 دقائق
قل: أحسنتم! حصة الأحد للمراجعة، ثم نبدأ الوحدة الثانية.
[English]
Time: 1 minutes
Say: Well done! Sunday is for review, then Unit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6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24767" y="822960"/>
            <a:ext cx="731520" cy="1005840"/>
          </a:xfrm>
          <a:prstGeom prst="rect">
            <a:avLst/>
          </a:prstGeom>
          <a:solidFill>
            <a:srgbClr val="7A4E2D"/>
          </a:solidFill>
          <a:ln/>
        </p:spPr>
      </p:sp>
      <p:sp>
        <p:nvSpPr>
          <p:cNvPr id="3" name="Text 1"/>
          <p:cNvSpPr/>
          <p:nvPr/>
        </p:nvSpPr>
        <p:spPr>
          <a:xfrm>
            <a:off x="11624767" y="822960"/>
            <a:ext cx="566928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553212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ar-SA" altLang="en-US" sz="3200" b="1" dirty="0">
                <a:solidFill>
                  <a:srgbClr val="E3C27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مِداد</a:t>
            </a:r>
            <a:endParaRPr lang="ar-SA" sz="3200" dirty="0"/>
          </a:p>
        </p:txBody>
      </p:sp>
      <p:sp>
        <p:nvSpPr>
          <p:cNvPr id="5" name="Text 3"/>
          <p:cNvSpPr/>
          <p:nvPr/>
        </p:nvSpPr>
        <p:spPr>
          <a:xfrm>
            <a:off x="2103120" y="573328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600" kern="0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MIDAD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846320" y="573328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9ECF3"/>
                </a:solidFill>
              </a:rPr>
              <a:t>Original materials aligned with the Super Goal curriculum</a:t>
            </a:r>
            <a:endParaRPr lang="en-US" sz="1100" dirty="0"/>
          </a:p>
        </p:txBody>
      </p:sp>
      <p:sp>
        <p:nvSpPr>
          <p:cNvPr id="7" name="Text 5"/>
          <p:cNvSpPr/>
          <p:nvPr>
            <p:ph idx="105" type="title" hasCustomPrompt="1"/>
          </p:nvPr>
        </p:nvSpPr>
        <p:spPr>
          <a:xfrm>
            <a:off x="731520" y="1828800"/>
            <a:ext cx="96012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6000" dirty="0"/>
          </a:p>
        </p:txBody>
      </p:sp>
      <p:sp>
        <p:nvSpPr>
          <p:cNvPr id="8" name="Text 5"/>
          <p:cNvSpPr/>
          <p:nvPr>
            <p:ph idx="106" type="body" hasCustomPrompt="1"/>
          </p:nvPr>
        </p:nvSpPr>
        <p:spPr>
          <a:xfrm>
            <a:off x="731520" y="342900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">
    <p:bg>
      <p:bgPr>
        <a:solidFill>
          <a:srgbClr val="16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24767" y="822960"/>
            <a:ext cx="731520" cy="1005840"/>
          </a:xfrm>
          <a:prstGeom prst="rect">
            <a:avLst/>
          </a:prstGeom>
          <a:solidFill>
            <a:srgbClr val="7A4E2D"/>
          </a:solidFill>
          <a:ln/>
        </p:spPr>
      </p:sp>
      <p:sp>
        <p:nvSpPr>
          <p:cNvPr id="3" name="Text 1"/>
          <p:cNvSpPr/>
          <p:nvPr/>
        </p:nvSpPr>
        <p:spPr>
          <a:xfrm>
            <a:off x="11624767" y="822960"/>
            <a:ext cx="566928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3C2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Midad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50876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9ECF3"/>
                </a:solidFill>
              </a:rPr>
              <a:t>Unit 1  Good Morning!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7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8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624767" y="411480"/>
            <a:ext cx="731520" cy="868680"/>
          </a:xfrm>
          <a:prstGeom prst="rect">
            <a:avLst/>
          </a:prstGeom>
          <a:solidFill>
            <a:srgbClr val="7A4E2D"/>
          </a:solidFill>
          <a:ln/>
        </p:spPr>
      </p:sp>
      <p:sp>
        <p:nvSpPr>
          <p:cNvPr id="3" name="Text 1"/>
          <p:cNvSpPr/>
          <p:nvPr/>
        </p:nvSpPr>
        <p:spPr>
          <a:xfrm>
            <a:off x="11624767" y="411480"/>
            <a:ext cx="56692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2C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Midad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50876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478"/>
                </a:solidFill>
              </a:rPr>
              <a:t>Unit 1  Good Morning!</a:t>
            </a:r>
            <a:endParaRPr lang="en-US" sz="1100" dirty="0"/>
          </a:p>
        </p:txBody>
      </p:sp>
      <p:sp>
        <p:nvSpPr>
          <p:cNvPr id="6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audio" Target="../media/media-5-1.mp3"/><Relationship Id="rId2" Type="http://schemas.microsoft.com/office/2007/relationships/media" Target="../media/media-5-1.mp3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audio" Target="../media/media-6-1.mp3"/><Relationship Id="rId2" Type="http://schemas.microsoft.com/office/2007/relationships/media" Target="../media/media-6-1.mp3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audio" Target="../media/media-7-1.mp3"/><Relationship Id="rId2" Type="http://schemas.microsoft.com/office/2007/relationships/media" Target="../media/media-7-1.mp3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audio" Target="../media/media-8-1.mp3"/><Relationship Id="rId2" Type="http://schemas.microsoft.com/office/2007/relationships/media" Target="../media/media-8-1.mp3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audio" Target="../media/media-9-1.mp3"/><Relationship Id="rId2" Type="http://schemas.microsoft.com/office/2007/relationships/media" Target="../media/media-9-1.mp3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audio" Target="../media/media-16-1.mp3"/><Relationship Id="rId2" Type="http://schemas.microsoft.com/office/2007/relationships/media" Target="../media/media-16-1.mp3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audio" Target="../media/media-17-1.mp3"/><Relationship Id="rId2" Type="http://schemas.microsoft.com/office/2007/relationships/media" Target="../media/media-17-1.mp3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audio" Target="../media/media-31-1.mp3"/><Relationship Id="rId2" Type="http://schemas.microsoft.com/office/2007/relationships/media" Target="../media/media-31-1.mp3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audio" Target="../media/media-32-1.mp3"/><Relationship Id="rId2" Type="http://schemas.microsoft.com/office/2007/relationships/media" Target="../media/media-32-1.mp3"/><Relationship Id="rId3" Type="http://schemas.openxmlformats.org/officeDocument/2006/relationships/image" Target="../media/image-32-3.png"/><Relationship Id="rId4" Type="http://schemas.openxmlformats.org/officeDocument/2006/relationships/audio" Target="../media/media-32-4.mp3"/><Relationship Id="rId5" Type="http://schemas.microsoft.com/office/2007/relationships/media" Target="../media/media-32-4.mp3"/><Relationship Id="rId6" Type="http://schemas.openxmlformats.org/officeDocument/2006/relationships/image" Target="../media/image-32-6.png"/><Relationship Id="rId7" Type="http://schemas.openxmlformats.org/officeDocument/2006/relationships/audio" Target="../media/media-32-7.mp3"/><Relationship Id="rId8" Type="http://schemas.microsoft.com/office/2007/relationships/media" Target="../media/media-32-7.mp3"/><Relationship Id="rId9" Type="http://schemas.openxmlformats.org/officeDocument/2006/relationships/image" Target="../media/image-32-9.png"/><Relationship Id="rId10" Type="http://schemas.openxmlformats.org/officeDocument/2006/relationships/audio" Target="../media/media-32-10.mp3"/><Relationship Id="rId11" Type="http://schemas.microsoft.com/office/2007/relationships/media" Target="../media/media-32-10.mp3"/><Relationship Id="rId12" Type="http://schemas.openxmlformats.org/officeDocument/2006/relationships/image" Target="../media/image-32-12.png"/><Relationship Id="rId13" Type="http://schemas.openxmlformats.org/officeDocument/2006/relationships/audio" Target="../media/media-32-13.mp3"/><Relationship Id="rId14" Type="http://schemas.microsoft.com/office/2007/relationships/media" Target="../media/media-32-13.mp3"/><Relationship Id="rId15" Type="http://schemas.openxmlformats.org/officeDocument/2006/relationships/image" Target="../media/image-32-15.png"/><Relationship Id="rId16" Type="http://schemas.openxmlformats.org/officeDocument/2006/relationships/audio" Target="../media/media-32-16.mp3"/><Relationship Id="rId17" Type="http://schemas.microsoft.com/office/2007/relationships/media" Target="../media/media-32-16.mp3"/><Relationship Id="rId18" Type="http://schemas.openxmlformats.org/officeDocument/2006/relationships/image" Target="../media/image-32-18.png"/><Relationship Id="rId19" Type="http://schemas.openxmlformats.org/officeDocument/2006/relationships/slideLayout" Target="../slideLayouts/slideLayout4.xml"/><Relationship Id="rId2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image" Target="../media/image-33-7.png"/><Relationship Id="rId8" Type="http://schemas.openxmlformats.org/officeDocument/2006/relationships/image" Target="../media/image-33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audio" Target="../media/media-37-1.mp3"/><Relationship Id="rId2" Type="http://schemas.microsoft.com/office/2007/relationships/media" Target="../media/media-37-1.mp3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6.png"/><Relationship Id="rId7" Type="http://schemas.openxmlformats.org/officeDocument/2006/relationships/image" Target="../media/image-37-7.png"/><Relationship Id="rId8" Type="http://schemas.openxmlformats.org/officeDocument/2006/relationships/image" Target="../media/image-37-8.png"/><Relationship Id="rId9" Type="http://schemas.openxmlformats.org/officeDocument/2006/relationships/image" Target="../media/image-37-9.png"/><Relationship Id="rId10" Type="http://schemas.openxmlformats.org/officeDocument/2006/relationships/image" Target="../media/image-37-10.png"/><Relationship Id="rId11" Type="http://schemas.openxmlformats.org/officeDocument/2006/relationships/image" Target="../media/image-37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audio" Target="../media/media-44-1.mp3"/><Relationship Id="rId2" Type="http://schemas.microsoft.com/office/2007/relationships/media" Target="../media/media-44-1.mp3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image" Target="../media/image-44-8.png"/><Relationship Id="rId9" Type="http://schemas.openxmlformats.org/officeDocument/2006/relationships/image" Target="../media/image-44-9.png"/><Relationship Id="rId10" Type="http://schemas.openxmlformats.org/officeDocument/2006/relationships/image" Target="../media/image-44-10.png"/><Relationship Id="rId11" Type="http://schemas.openxmlformats.org/officeDocument/2006/relationships/image" Target="../media/image-44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audio" Target="../media/media-53-1.mp3"/><Relationship Id="rId2" Type="http://schemas.microsoft.com/office/2007/relationships/media" Target="../media/media-53-1.mp3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image" Target="../media/image-53-6.png"/><Relationship Id="rId7" Type="http://schemas.openxmlformats.org/officeDocument/2006/relationships/image" Target="../media/image-53-7.png"/><Relationship Id="rId8" Type="http://schemas.openxmlformats.org/officeDocument/2006/relationships/image" Target="../media/image-53-8.png"/><Relationship Id="rId9" Type="http://schemas.openxmlformats.org/officeDocument/2006/relationships/image" Target="../media/image-53-9.png"/><Relationship Id="rId10" Type="http://schemas.openxmlformats.org/officeDocument/2006/relationships/image" Target="../media/image-53-10.png"/><Relationship Id="rId11" Type="http://schemas.openxmlformats.org/officeDocument/2006/relationships/image" Target="../media/image-53-1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344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Unit 1</a:t>
            </a:r>
            <a:endParaRPr lang="en-US" sz="2400" dirty="0"/>
          </a:p>
        </p:txBody>
      </p:sp>
      <p:sp>
        <p:nvSpPr>
          <p:cNvPr id="3" name="Text 5"/>
          <p:cNvSpPr/>
          <p:nvPr>
            <p:ph idx="105" type="title" hasCustomPrompt="1"/>
          </p:nvPr>
        </p:nvSpPr>
        <p:spPr>
          <a:xfrm>
            <a:off x="731520" y="18288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Morning!</a:t>
            </a:r>
            <a:endParaRPr lang="en-US" sz="6000" dirty="0"/>
          </a:p>
        </p:txBody>
      </p:sp>
      <p:sp>
        <p:nvSpPr>
          <p:cNvPr id="4" name="Text 5"/>
          <p:cNvSpPr/>
          <p:nvPr>
            <p:ph idx="106" type="body" hasCustomPrompt="1"/>
          </p:nvPr>
        </p:nvSpPr>
        <p:spPr>
          <a:xfrm>
            <a:off x="731520" y="34290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Greetings, introductions and school supplies</a:t>
            </a:r>
            <a:endParaRPr lang="en-US" sz="2200" dirty="0"/>
          </a:p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Super Goal 1, first intermediate</a:t>
            </a:r>
            <a:endParaRPr lang="en-US" sz="2200" dirty="0"/>
          </a:p>
        </p:txBody>
      </p:sp>
      <p:pic>
        <p:nvPicPr>
          <p:cNvPr id="5" name="Image 0" descr="Geor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4206240"/>
            <a:ext cx="868680" cy="868680"/>
          </a:xfrm>
          <a:prstGeom prst="rect">
            <a:avLst/>
          </a:prstGeom>
        </p:spPr>
      </p:pic>
      <p:pic>
        <p:nvPicPr>
          <p:cNvPr id="6" name="Image 1" descr="Farah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4206240"/>
            <a:ext cx="868680" cy="868680"/>
          </a:xfrm>
          <a:prstGeom prst="rect">
            <a:avLst/>
          </a:prstGeom>
        </p:spPr>
      </p:pic>
      <p:pic>
        <p:nvPicPr>
          <p:cNvPr id="7" name="Image 2" descr="Al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4206240"/>
            <a:ext cx="868680" cy="868680"/>
          </a:xfrm>
          <a:prstGeom prst="rect">
            <a:avLst/>
          </a:prstGeom>
        </p:spPr>
      </p:pic>
      <p:pic>
        <p:nvPicPr>
          <p:cNvPr id="8" name="Image 3" descr="Mon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1160" y="4206240"/>
            <a:ext cx="868680" cy="868680"/>
          </a:xfrm>
          <a:prstGeom prst="rect">
            <a:avLst/>
          </a:prstGeom>
        </p:spPr>
      </p:pic>
      <p:pic>
        <p:nvPicPr>
          <p:cNvPr id="9" name="Image 4" descr="Mr. Port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206240"/>
            <a:ext cx="86868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map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Unit 1: Overview</a:t>
            </a:r>
            <a:endParaRPr lang="en-US" sz="1300" dirty="0"/>
          </a:p>
        </p:txBody>
      </p:sp>
      <p:sp>
        <p:nvSpPr>
          <p:cNvPr id="6" name="lesson-card-1"/>
          <p:cNvSpPr/>
          <p:nvPr/>
        </p:nvSpPr>
        <p:spPr>
          <a:xfrm>
            <a:off x="548640" y="160020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7" name="Image 0" descr="Geor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801368"/>
            <a:ext cx="640080" cy="6400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87452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1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560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Hello and Goodbye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30175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Listen and discuss</a:t>
            </a:r>
            <a:endParaRPr lang="en-US" sz="1400" dirty="0"/>
          </a:p>
        </p:txBody>
      </p:sp>
      <p:sp>
        <p:nvSpPr>
          <p:cNvPr id="11" name="lesson-card-2"/>
          <p:cNvSpPr/>
          <p:nvPr/>
        </p:nvSpPr>
        <p:spPr>
          <a:xfrm>
            <a:off x="3337560" y="160020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2" name="Image 1" descr="Asm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1801368"/>
            <a:ext cx="640080" cy="640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343400" y="187452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2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3566160" y="2560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Nice to Meet You</a:t>
            </a:r>
            <a:endParaRPr lang="en-US" sz="1900" dirty="0"/>
          </a:p>
        </p:txBody>
      </p:sp>
      <p:sp>
        <p:nvSpPr>
          <p:cNvPr id="15" name="Text 10"/>
          <p:cNvSpPr txBox="1"/>
          <p:nvPr/>
        </p:nvSpPr>
        <p:spPr>
          <a:xfrm>
            <a:off x="3566160" y="30175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Listen and discuss</a:t>
            </a:r>
            <a:endParaRPr lang="en-US" sz="1400" dirty="0"/>
          </a:p>
        </p:txBody>
      </p:sp>
      <p:sp>
        <p:nvSpPr>
          <p:cNvPr id="16" name="lesson-card-3"/>
          <p:cNvSpPr/>
          <p:nvPr/>
        </p:nvSpPr>
        <p:spPr>
          <a:xfrm>
            <a:off x="6126480" y="160020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7" name="Image 2" descr="Mr. Port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801368"/>
            <a:ext cx="640080" cy="6400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132320" y="187452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3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6355080" y="2560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My, Your, His, Her</a:t>
            </a:r>
            <a:endParaRPr lang="en-US" sz="1900" dirty="0"/>
          </a:p>
        </p:txBody>
      </p:sp>
      <p:sp>
        <p:nvSpPr>
          <p:cNvPr id="20" name="Text 14"/>
          <p:cNvSpPr txBox="1"/>
          <p:nvPr/>
        </p:nvSpPr>
        <p:spPr>
          <a:xfrm>
            <a:off x="6355080" y="30175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Grammar</a:t>
            </a:r>
            <a:endParaRPr lang="en-US" sz="1400" dirty="0"/>
          </a:p>
        </p:txBody>
      </p:sp>
      <p:sp>
        <p:nvSpPr>
          <p:cNvPr id="21" name="lesson-card-4"/>
          <p:cNvSpPr/>
          <p:nvPr/>
        </p:nvSpPr>
        <p:spPr>
          <a:xfrm>
            <a:off x="8915400" y="160020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22" name="Image 3" descr="Mon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801368"/>
            <a:ext cx="640080" cy="6400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921240" y="187452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4</a:t>
            </a:r>
            <a:endParaRPr lang="en-US" sz="1500" dirty="0"/>
          </a:p>
        </p:txBody>
      </p:sp>
      <p:sp>
        <p:nvSpPr>
          <p:cNvPr id="24" name="Text 17"/>
          <p:cNvSpPr txBox="1"/>
          <p:nvPr/>
        </p:nvSpPr>
        <p:spPr>
          <a:xfrm>
            <a:off x="9144000" y="25603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Sound Right</a:t>
            </a:r>
            <a:endParaRPr lang="en-US" sz="1900" dirty="0"/>
          </a:p>
        </p:txBody>
      </p:sp>
      <p:sp>
        <p:nvSpPr>
          <p:cNvPr id="25" name="Text 18"/>
          <p:cNvSpPr txBox="1"/>
          <p:nvPr/>
        </p:nvSpPr>
        <p:spPr>
          <a:xfrm>
            <a:off x="9144000" y="30175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Pronunciation and listening</a:t>
            </a:r>
            <a:endParaRPr lang="en-US" sz="1400" dirty="0"/>
          </a:p>
        </p:txBody>
      </p:sp>
      <p:sp>
        <p:nvSpPr>
          <p:cNvPr id="26" name="lesson-card-5"/>
          <p:cNvSpPr/>
          <p:nvPr/>
        </p:nvSpPr>
        <p:spPr>
          <a:xfrm>
            <a:off x="548640" y="384048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27" name="Image 4" descr="Ric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41648"/>
            <a:ext cx="640080" cy="6400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554480" y="411480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5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777240" y="480060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At the Airport</a:t>
            </a:r>
            <a:endParaRPr lang="en-US" sz="1900" dirty="0"/>
          </a:p>
        </p:txBody>
      </p:sp>
      <p:sp>
        <p:nvSpPr>
          <p:cNvPr id="30" name="Text 22"/>
          <p:cNvSpPr txBox="1"/>
          <p:nvPr/>
        </p:nvSpPr>
        <p:spPr>
          <a:xfrm>
            <a:off x="777240" y="525780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Conversation</a:t>
            </a:r>
            <a:endParaRPr lang="en-US" sz="1400" dirty="0"/>
          </a:p>
        </p:txBody>
      </p:sp>
      <p:sp>
        <p:nvSpPr>
          <p:cNvPr id="31" name="lesson-card-6"/>
          <p:cNvSpPr/>
          <p:nvPr/>
        </p:nvSpPr>
        <p:spPr>
          <a:xfrm>
            <a:off x="3337560" y="384048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32" name="Image 5" descr="Ahmed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160" y="4041648"/>
            <a:ext cx="640080" cy="64008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4343400" y="411480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6</a:t>
            </a:r>
            <a:endParaRPr lang="en-US" sz="1500" dirty="0"/>
          </a:p>
        </p:txBody>
      </p:sp>
      <p:sp>
        <p:nvSpPr>
          <p:cNvPr id="34" name="Text 25"/>
          <p:cNvSpPr txBox="1"/>
          <p:nvPr/>
        </p:nvSpPr>
        <p:spPr>
          <a:xfrm>
            <a:off x="3566160" y="480060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New Student!</a:t>
            </a:r>
            <a:endParaRPr lang="en-US" sz="1900" dirty="0"/>
          </a:p>
        </p:txBody>
      </p:sp>
      <p:sp>
        <p:nvSpPr>
          <p:cNvPr id="35" name="Text 26"/>
          <p:cNvSpPr txBox="1"/>
          <p:nvPr/>
        </p:nvSpPr>
        <p:spPr>
          <a:xfrm>
            <a:off x="3566160" y="525780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Reading</a:t>
            </a:r>
            <a:endParaRPr lang="en-US" sz="1400" dirty="0"/>
          </a:p>
        </p:txBody>
      </p:sp>
      <p:sp>
        <p:nvSpPr>
          <p:cNvPr id="36" name="lesson-card-7"/>
          <p:cNvSpPr/>
          <p:nvPr/>
        </p:nvSpPr>
        <p:spPr>
          <a:xfrm>
            <a:off x="6126480" y="3840480"/>
            <a:ext cx="25146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37" name="Image 6" descr="Farah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5080" y="4041648"/>
            <a:ext cx="640080" cy="640080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7132320" y="411480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Lesson 7</a:t>
            </a:r>
            <a:endParaRPr lang="en-US" sz="1500" dirty="0"/>
          </a:p>
        </p:txBody>
      </p:sp>
      <p:sp>
        <p:nvSpPr>
          <p:cNvPr id="39" name="Text 29"/>
          <p:cNvSpPr txBox="1"/>
          <p:nvPr/>
        </p:nvSpPr>
        <p:spPr>
          <a:xfrm>
            <a:off x="6355080" y="480060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School Supplies</a:t>
            </a:r>
            <a:endParaRPr lang="en-US" sz="1900" dirty="0"/>
          </a:p>
        </p:txBody>
      </p:sp>
      <p:sp>
        <p:nvSpPr>
          <p:cNvPr id="40" name="Text 30"/>
          <p:cNvSpPr txBox="1"/>
          <p:nvPr/>
        </p:nvSpPr>
        <p:spPr>
          <a:xfrm>
            <a:off x="6355080" y="525780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Writing and project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1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Hello and Goodbye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greet people and say goodbye.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Listen and discuss + pair work</a:t>
            </a:r>
            <a:endParaRPr lang="en-US" sz="1500" dirty="0"/>
          </a:p>
        </p:txBody>
      </p:sp>
      <p:pic>
        <p:nvPicPr>
          <p:cNvPr id="8" name="Image 0" descr="Geor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George</a:t>
            </a:r>
            <a:endParaRPr lang="en-US" sz="1400" dirty="0"/>
          </a:p>
        </p:txBody>
      </p:sp>
      <p:pic>
        <p:nvPicPr>
          <p:cNvPr id="10" name="Image 1" descr="Mr. Por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Mr. Porter</a:t>
            </a:r>
            <a:endParaRPr lang="en-US" sz="1400" dirty="0"/>
          </a:p>
        </p:txBody>
      </p:sp>
      <p:pic>
        <p:nvPicPr>
          <p:cNvPr id="12" name="Image 2" descr="Fatim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Fatima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we say?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Warm-up</a:t>
            </a:r>
            <a:endParaRPr lang="en-US" sz="1300" dirty="0"/>
          </a:p>
        </p:txBody>
      </p:sp>
      <p:sp>
        <p:nvSpPr>
          <p:cNvPr id="6" name="card-1"/>
          <p:cNvSpPr/>
          <p:nvPr/>
        </p:nvSpPr>
        <p:spPr>
          <a:xfrm>
            <a:off x="548640" y="1600200"/>
            <a:ext cx="2503170" cy="274320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icon-bg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8" name="Image 0" descr="PiSunHoriz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1956816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7:00 a.m.</a:t>
            </a:r>
            <a:endParaRPr lang="en-US" sz="2200" dirty="0"/>
          </a:p>
        </p:txBody>
      </p:sp>
      <p:sp>
        <p:nvSpPr>
          <p:cNvPr id="10" name="reveal-1-ans-bg-1"/>
          <p:cNvSpPr/>
          <p:nvPr/>
        </p:nvSpPr>
        <p:spPr>
          <a:xfrm>
            <a:off x="777240" y="3703320"/>
            <a:ext cx="204597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2"/>
          <p:cNvSpPr txBox="1"/>
          <p:nvPr/>
        </p:nvSpPr>
        <p:spPr>
          <a:xfrm>
            <a:off x="777240" y="3703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Good morning.</a:t>
            </a:r>
            <a:endParaRPr lang="en-US" sz="1900" dirty="0"/>
          </a:p>
        </p:txBody>
      </p:sp>
      <p:sp>
        <p:nvSpPr>
          <p:cNvPr id="12" name="card-2"/>
          <p:cNvSpPr/>
          <p:nvPr/>
        </p:nvSpPr>
        <p:spPr>
          <a:xfrm>
            <a:off x="3326130" y="1600200"/>
            <a:ext cx="2503170" cy="274320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3" name="icon-bg"/>
          <p:cNvSpPr/>
          <p:nvPr/>
        </p:nvSpPr>
        <p:spPr>
          <a:xfrm>
            <a:off x="355473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14" name="Image 1" descr="PiSu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746" y="1956816"/>
            <a:ext cx="384048" cy="38404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5473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1:00 p.m.</a:t>
            </a:r>
            <a:endParaRPr lang="en-US" sz="2200" dirty="0"/>
          </a:p>
        </p:txBody>
      </p:sp>
      <p:sp>
        <p:nvSpPr>
          <p:cNvPr id="16" name="reveal-2-ans-bg-3"/>
          <p:cNvSpPr/>
          <p:nvPr/>
        </p:nvSpPr>
        <p:spPr>
          <a:xfrm>
            <a:off x="3554730" y="3703320"/>
            <a:ext cx="204597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7" name="reveal-2-ans-4"/>
          <p:cNvSpPr txBox="1"/>
          <p:nvPr/>
        </p:nvSpPr>
        <p:spPr>
          <a:xfrm>
            <a:off x="3554730" y="3703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Good afternoon.</a:t>
            </a:r>
            <a:endParaRPr lang="en-US" sz="1900" dirty="0"/>
          </a:p>
        </p:txBody>
      </p:sp>
      <p:sp>
        <p:nvSpPr>
          <p:cNvPr id="18" name="card-3"/>
          <p:cNvSpPr/>
          <p:nvPr/>
        </p:nvSpPr>
        <p:spPr>
          <a:xfrm>
            <a:off x="6103620" y="1600200"/>
            <a:ext cx="2503170" cy="274320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9" name="icon-bg"/>
          <p:cNvSpPr/>
          <p:nvPr/>
        </p:nvSpPr>
        <p:spPr>
          <a:xfrm>
            <a:off x="633222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20" name="Image 2" descr="PiCloudSu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236" y="1956816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33222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7:00 p.m.</a:t>
            </a:r>
            <a:endParaRPr lang="en-US" sz="2200" dirty="0"/>
          </a:p>
        </p:txBody>
      </p:sp>
      <p:sp>
        <p:nvSpPr>
          <p:cNvPr id="22" name="reveal-3-ans-bg-5"/>
          <p:cNvSpPr/>
          <p:nvPr/>
        </p:nvSpPr>
        <p:spPr>
          <a:xfrm>
            <a:off x="6332220" y="3703320"/>
            <a:ext cx="204597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3" name="reveal-3-ans-6"/>
          <p:cNvSpPr txBox="1"/>
          <p:nvPr/>
        </p:nvSpPr>
        <p:spPr>
          <a:xfrm>
            <a:off x="6332220" y="3703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Good evening.</a:t>
            </a:r>
            <a:endParaRPr lang="en-US" sz="1900" dirty="0"/>
          </a:p>
        </p:txBody>
      </p:sp>
      <p:sp>
        <p:nvSpPr>
          <p:cNvPr id="24" name="card-4"/>
          <p:cNvSpPr/>
          <p:nvPr/>
        </p:nvSpPr>
        <p:spPr>
          <a:xfrm>
            <a:off x="8881110" y="1600200"/>
            <a:ext cx="2503170" cy="274320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5" name="icon-bg"/>
          <p:cNvSpPr/>
          <p:nvPr/>
        </p:nvSpPr>
        <p:spPr>
          <a:xfrm>
            <a:off x="910971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26" name="Image 3" descr="PiMoonStar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726" y="1956816"/>
            <a:ext cx="384048" cy="38404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10971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10:00 p.m.</a:t>
            </a:r>
            <a:endParaRPr lang="en-US" sz="2200" dirty="0"/>
          </a:p>
        </p:txBody>
      </p:sp>
      <p:sp>
        <p:nvSpPr>
          <p:cNvPr id="28" name="reveal-4-ans-bg-7"/>
          <p:cNvSpPr/>
          <p:nvPr/>
        </p:nvSpPr>
        <p:spPr>
          <a:xfrm>
            <a:off x="9109710" y="3703320"/>
            <a:ext cx="204597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9" name="reveal-4-ans-8"/>
          <p:cNvSpPr txBox="1"/>
          <p:nvPr/>
        </p:nvSpPr>
        <p:spPr>
          <a:xfrm>
            <a:off x="9109710" y="3703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Good night.</a:t>
            </a:r>
            <a:endParaRPr lang="en-US" sz="1900" dirty="0"/>
          </a:p>
        </p:txBody>
      </p:sp>
      <p:sp>
        <p:nvSpPr>
          <p:cNvPr id="30" name="Text 23"/>
          <p:cNvSpPr txBox="1"/>
          <p:nvPr/>
        </p:nvSpPr>
        <p:spPr>
          <a:xfrm>
            <a:off x="548640" y="47548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4"/>
                </a:solidFill>
              </a:rPr>
              <a:t>Careful: Good night is for saying goodbye.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22" grpId="0"/>
      <p:bldP spid="23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Greetings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7:00 a.m.  At home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9" descr="Geor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10"/>
          <p:cNvSpPr/>
          <p:nvPr/>
        </p:nvSpPr>
        <p:spPr>
          <a:xfrm>
            <a:off x="1316736" y="2011680"/>
            <a:ext cx="49542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11"/>
          <p:cNvSpPr txBox="1"/>
          <p:nvPr/>
        </p:nvSpPr>
        <p:spPr>
          <a:xfrm>
            <a:off x="1499616" y="2011680"/>
            <a:ext cx="46799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George: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morning, Mom! Hi, Dad!</a:t>
            </a:r>
            <a:endParaRPr lang="en-US" sz="1900" dirty="0"/>
          </a:p>
        </p:txBody>
      </p:sp>
      <p:pic>
        <p:nvPicPr>
          <p:cNvPr id="13" name="reveal-2-face-12" descr="Mom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13"/>
          <p:cNvSpPr/>
          <p:nvPr/>
        </p:nvSpPr>
        <p:spPr>
          <a:xfrm>
            <a:off x="6747764" y="2724912"/>
            <a:ext cx="386842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14"/>
          <p:cNvSpPr txBox="1"/>
          <p:nvPr/>
        </p:nvSpPr>
        <p:spPr>
          <a:xfrm>
            <a:off x="6930644" y="2724912"/>
            <a:ext cx="35941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Mom: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morning, George.</a:t>
            </a:r>
            <a:endParaRPr lang="en-US" sz="1900" dirty="0"/>
          </a:p>
        </p:txBody>
      </p:sp>
      <p:pic>
        <p:nvPicPr>
          <p:cNvPr id="16" name="reveal-3-face-15" descr="Dad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16"/>
          <p:cNvSpPr/>
          <p:nvPr/>
        </p:nvSpPr>
        <p:spPr>
          <a:xfrm>
            <a:off x="1316736" y="3438144"/>
            <a:ext cx="42303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17"/>
          <p:cNvSpPr txBox="1"/>
          <p:nvPr/>
        </p:nvSpPr>
        <p:spPr>
          <a:xfrm>
            <a:off x="1499616" y="3438144"/>
            <a:ext cx="39560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Dad: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Hi, George. How are you?</a:t>
            </a:r>
            <a:endParaRPr lang="en-US" sz="1900" dirty="0"/>
          </a:p>
        </p:txBody>
      </p:sp>
      <p:pic>
        <p:nvPicPr>
          <p:cNvPr id="19" name="reveal-4-face-18" descr="George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4160520"/>
            <a:ext cx="603504" cy="603504"/>
          </a:xfrm>
          <a:prstGeom prst="rect">
            <a:avLst/>
          </a:prstGeom>
        </p:spPr>
      </p:pic>
      <p:sp>
        <p:nvSpPr>
          <p:cNvPr id="20" name="reveal-4-bubble-19"/>
          <p:cNvSpPr/>
          <p:nvPr/>
        </p:nvSpPr>
        <p:spPr>
          <a:xfrm>
            <a:off x="1316736" y="4151376"/>
            <a:ext cx="37477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1" name="reveal-4-line-20"/>
          <p:cNvSpPr txBox="1"/>
          <p:nvPr/>
        </p:nvSpPr>
        <p:spPr>
          <a:xfrm>
            <a:off x="1499616" y="4151376"/>
            <a:ext cx="34734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George: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I'm fine, thanks.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Greetings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1:00 p.m.  At school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21" descr="Geor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22"/>
          <p:cNvSpPr/>
          <p:nvPr/>
        </p:nvSpPr>
        <p:spPr>
          <a:xfrm>
            <a:off x="1316736" y="2011680"/>
            <a:ext cx="49542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23"/>
          <p:cNvSpPr txBox="1"/>
          <p:nvPr/>
        </p:nvSpPr>
        <p:spPr>
          <a:xfrm>
            <a:off x="1499616" y="2011680"/>
            <a:ext cx="46799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George: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afternoon, Mr. Porter.</a:t>
            </a:r>
            <a:endParaRPr lang="en-US" sz="1900" dirty="0"/>
          </a:p>
        </p:txBody>
      </p:sp>
      <p:pic>
        <p:nvPicPr>
          <p:cNvPr id="13" name="reveal-2-face-24" descr="Mr. Port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25"/>
          <p:cNvSpPr/>
          <p:nvPr/>
        </p:nvSpPr>
        <p:spPr>
          <a:xfrm>
            <a:off x="4455414" y="2724912"/>
            <a:ext cx="61607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26"/>
          <p:cNvSpPr txBox="1"/>
          <p:nvPr/>
        </p:nvSpPr>
        <p:spPr>
          <a:xfrm>
            <a:off x="4638294" y="2724912"/>
            <a:ext cx="58864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Mr. Porter: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Hello, George. How are you today?</a:t>
            </a:r>
            <a:endParaRPr lang="en-US" sz="1900" dirty="0"/>
          </a:p>
        </p:txBody>
      </p:sp>
      <p:pic>
        <p:nvPicPr>
          <p:cNvPr id="16" name="reveal-3-face-27" descr="Georg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28"/>
          <p:cNvSpPr/>
          <p:nvPr/>
        </p:nvSpPr>
        <p:spPr>
          <a:xfrm>
            <a:off x="1316736" y="3438144"/>
            <a:ext cx="38684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29"/>
          <p:cNvSpPr txBox="1"/>
          <p:nvPr/>
        </p:nvSpPr>
        <p:spPr>
          <a:xfrm>
            <a:off x="1499616" y="3438144"/>
            <a:ext cx="35941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George: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I'm OK, thank you.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Greetings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7:00 p.m.  In the street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30" descr="Alex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31"/>
          <p:cNvSpPr/>
          <p:nvPr/>
        </p:nvSpPr>
        <p:spPr>
          <a:xfrm>
            <a:off x="1316736" y="2011680"/>
            <a:ext cx="42303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32"/>
          <p:cNvSpPr txBox="1"/>
          <p:nvPr/>
        </p:nvSpPr>
        <p:spPr>
          <a:xfrm>
            <a:off x="1499616" y="2011680"/>
            <a:ext cx="39560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Alex: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evening, Mr. Lang.</a:t>
            </a:r>
            <a:endParaRPr lang="en-US" sz="1900" dirty="0"/>
          </a:p>
        </p:txBody>
      </p:sp>
      <p:pic>
        <p:nvPicPr>
          <p:cNvPr id="13" name="reveal-2-face-33" descr="Mr. La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34"/>
          <p:cNvSpPr/>
          <p:nvPr/>
        </p:nvSpPr>
        <p:spPr>
          <a:xfrm>
            <a:off x="4455414" y="2724912"/>
            <a:ext cx="61607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35"/>
          <p:cNvSpPr txBox="1"/>
          <p:nvPr/>
        </p:nvSpPr>
        <p:spPr>
          <a:xfrm>
            <a:off x="4638294" y="2724912"/>
            <a:ext cx="58864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Mr. Lang: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evening, Alex. How's it going?</a:t>
            </a:r>
            <a:endParaRPr lang="en-US" sz="1900" dirty="0"/>
          </a:p>
        </p:txBody>
      </p:sp>
      <p:pic>
        <p:nvPicPr>
          <p:cNvPr id="16" name="reveal-3-face-36" descr="Alex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37"/>
          <p:cNvSpPr/>
          <p:nvPr/>
        </p:nvSpPr>
        <p:spPr>
          <a:xfrm>
            <a:off x="1316736" y="3438144"/>
            <a:ext cx="33858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38"/>
          <p:cNvSpPr txBox="1"/>
          <p:nvPr/>
        </p:nvSpPr>
        <p:spPr>
          <a:xfrm>
            <a:off x="1499616" y="3438144"/>
            <a:ext cx="31115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Alex: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Not bad, thanks.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Greetings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At the park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39" descr="Dann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40"/>
          <p:cNvSpPr/>
          <p:nvPr/>
        </p:nvSpPr>
        <p:spPr>
          <a:xfrm>
            <a:off x="1316736" y="2011680"/>
            <a:ext cx="35064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41"/>
          <p:cNvSpPr txBox="1"/>
          <p:nvPr/>
        </p:nvSpPr>
        <p:spPr>
          <a:xfrm>
            <a:off x="1499616" y="2011680"/>
            <a:ext cx="32321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Danny: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Oops! I'm sorry.</a:t>
            </a:r>
            <a:endParaRPr lang="en-US" sz="1900" dirty="0"/>
          </a:p>
        </p:txBody>
      </p:sp>
      <p:pic>
        <p:nvPicPr>
          <p:cNvPr id="13" name="reveal-2-face-42" descr="Alex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43"/>
          <p:cNvSpPr/>
          <p:nvPr/>
        </p:nvSpPr>
        <p:spPr>
          <a:xfrm>
            <a:off x="7109714" y="2724912"/>
            <a:ext cx="35064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44"/>
          <p:cNvSpPr txBox="1"/>
          <p:nvPr/>
        </p:nvSpPr>
        <p:spPr>
          <a:xfrm>
            <a:off x="7292594" y="2724912"/>
            <a:ext cx="32321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Alex: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Oh, hello, Danny!</a:t>
            </a:r>
            <a:endParaRPr lang="en-US" sz="1900" dirty="0"/>
          </a:p>
        </p:txBody>
      </p:sp>
      <p:pic>
        <p:nvPicPr>
          <p:cNvPr id="16" name="reveal-3-face-45" descr="Danny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46"/>
          <p:cNvSpPr/>
          <p:nvPr/>
        </p:nvSpPr>
        <p:spPr>
          <a:xfrm>
            <a:off x="1316736" y="3438144"/>
            <a:ext cx="45923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47"/>
          <p:cNvSpPr txBox="1"/>
          <p:nvPr/>
        </p:nvSpPr>
        <p:spPr>
          <a:xfrm>
            <a:off x="1499616" y="3438144"/>
            <a:ext cx="4318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Danny: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Hi, Alex. How's it going?</a:t>
            </a:r>
            <a:endParaRPr lang="en-US" sz="1900" dirty="0"/>
          </a:p>
        </p:txBody>
      </p:sp>
      <p:pic>
        <p:nvPicPr>
          <p:cNvPr id="19" name="reveal-4-face-48" descr="Alex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0776" y="4160520"/>
            <a:ext cx="603504" cy="603504"/>
          </a:xfrm>
          <a:prstGeom prst="rect">
            <a:avLst/>
          </a:prstGeom>
        </p:spPr>
      </p:pic>
      <p:sp>
        <p:nvSpPr>
          <p:cNvPr id="20" name="reveal-4-bubble-49"/>
          <p:cNvSpPr/>
          <p:nvPr/>
        </p:nvSpPr>
        <p:spPr>
          <a:xfrm>
            <a:off x="8195564" y="4151376"/>
            <a:ext cx="242062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1" name="reveal-4-line-50"/>
          <p:cNvSpPr txBox="1"/>
          <p:nvPr/>
        </p:nvSpPr>
        <p:spPr>
          <a:xfrm>
            <a:off x="8378444" y="4151376"/>
            <a:ext cx="21463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Alex: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Not bad.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Saying goodbye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8:00 p.m.  Saying goodbye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51" descr="Adna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52"/>
          <p:cNvSpPr/>
          <p:nvPr/>
        </p:nvSpPr>
        <p:spPr>
          <a:xfrm>
            <a:off x="1316736" y="2011680"/>
            <a:ext cx="48336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53"/>
          <p:cNvSpPr txBox="1"/>
          <p:nvPr/>
        </p:nvSpPr>
        <p:spPr>
          <a:xfrm>
            <a:off x="1499616" y="2011680"/>
            <a:ext cx="45593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Adnan: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Goodbye, Fatima. Bye, Mona.</a:t>
            </a:r>
            <a:endParaRPr lang="en-US" sz="1900" dirty="0"/>
          </a:p>
        </p:txBody>
      </p:sp>
      <p:pic>
        <p:nvPicPr>
          <p:cNvPr id="13" name="reveal-2-face-54" descr="Fatim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55"/>
          <p:cNvSpPr/>
          <p:nvPr/>
        </p:nvSpPr>
        <p:spPr>
          <a:xfrm>
            <a:off x="6265164" y="2724912"/>
            <a:ext cx="435102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56"/>
          <p:cNvSpPr txBox="1"/>
          <p:nvPr/>
        </p:nvSpPr>
        <p:spPr>
          <a:xfrm>
            <a:off x="6448044" y="2724912"/>
            <a:ext cx="40767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Fatima: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Bye, Adnan. Take care.</a:t>
            </a:r>
            <a:endParaRPr lang="en-US" sz="1900" dirty="0"/>
          </a:p>
        </p:txBody>
      </p:sp>
      <p:pic>
        <p:nvPicPr>
          <p:cNvPr id="16" name="reveal-3-face-57" descr="Mona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58"/>
          <p:cNvSpPr/>
          <p:nvPr/>
        </p:nvSpPr>
        <p:spPr>
          <a:xfrm>
            <a:off x="1316736" y="3438144"/>
            <a:ext cx="39890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59"/>
          <p:cNvSpPr txBox="1"/>
          <p:nvPr/>
        </p:nvSpPr>
        <p:spPr>
          <a:xfrm>
            <a:off x="1499616" y="3438144"/>
            <a:ext cx="37147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Mona: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See you later, Adnan!</a:t>
            </a:r>
            <a:endParaRPr lang="en-US" sz="1900" dirty="0"/>
          </a:p>
        </p:txBody>
      </p:sp>
      <p:pic>
        <p:nvPicPr>
          <p:cNvPr id="19" name="reveal-4-face-60" descr="Fatima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0776" y="4160520"/>
            <a:ext cx="603504" cy="603504"/>
          </a:xfrm>
          <a:prstGeom prst="rect">
            <a:avLst/>
          </a:prstGeom>
        </p:spPr>
      </p:pic>
      <p:sp>
        <p:nvSpPr>
          <p:cNvPr id="20" name="reveal-4-bubble-61"/>
          <p:cNvSpPr/>
          <p:nvPr/>
        </p:nvSpPr>
        <p:spPr>
          <a:xfrm>
            <a:off x="6868414" y="4151376"/>
            <a:ext cx="37477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1" name="reveal-4-line-62"/>
          <p:cNvSpPr txBox="1"/>
          <p:nvPr/>
        </p:nvSpPr>
        <p:spPr>
          <a:xfrm>
            <a:off x="7051294" y="4151376"/>
            <a:ext cx="34734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Fatima: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night, Mona.</a:t>
            </a:r>
            <a:endParaRPr lang="en-US" sz="1900" dirty="0"/>
          </a:p>
        </p:txBody>
      </p:sp>
      <p:pic>
        <p:nvPicPr>
          <p:cNvPr id="22" name="reveal-5-face-63" descr="Mona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873752"/>
            <a:ext cx="603504" cy="603504"/>
          </a:xfrm>
          <a:prstGeom prst="rect">
            <a:avLst/>
          </a:prstGeom>
        </p:spPr>
      </p:pic>
      <p:sp>
        <p:nvSpPr>
          <p:cNvPr id="23" name="reveal-5-bubble-64"/>
          <p:cNvSpPr/>
          <p:nvPr/>
        </p:nvSpPr>
        <p:spPr>
          <a:xfrm>
            <a:off x="1316736" y="4864608"/>
            <a:ext cx="37477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4" name="reveal-5-line-65"/>
          <p:cNvSpPr txBox="1"/>
          <p:nvPr/>
        </p:nvSpPr>
        <p:spPr>
          <a:xfrm>
            <a:off x="1499616" y="4864608"/>
            <a:ext cx="34734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Mona: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Good night, Fatima.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Hello or goodbye?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Quick check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Take care.</a:t>
            </a:r>
            <a:endParaRPr lang="en-US" sz="2000" dirty="0"/>
          </a:p>
        </p:txBody>
      </p:sp>
      <p:sp>
        <p:nvSpPr>
          <p:cNvPr id="9" name="reveal-1-ans-bg-66"/>
          <p:cNvSpPr/>
          <p:nvPr/>
        </p:nvSpPr>
        <p:spPr>
          <a:xfrm>
            <a:off x="9189720" y="1664208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67"/>
          <p:cNvSpPr txBox="1"/>
          <p:nvPr/>
        </p:nvSpPr>
        <p:spPr>
          <a:xfrm>
            <a:off x="9189720" y="1664208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Goodbye</a:t>
            </a:r>
            <a:endParaRPr lang="en-US" sz="1800" dirty="0"/>
          </a:p>
        </p:txBody>
      </p:sp>
      <p:sp>
        <p:nvSpPr>
          <p:cNvPr id="11" name="num-2"/>
          <p:cNvSpPr/>
          <p:nvPr/>
        </p:nvSpPr>
        <p:spPr>
          <a:xfrm>
            <a:off x="548640" y="240487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048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31343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Hi, Danny!</a:t>
            </a:r>
            <a:endParaRPr lang="en-US" sz="2000" dirty="0"/>
          </a:p>
        </p:txBody>
      </p:sp>
      <p:sp>
        <p:nvSpPr>
          <p:cNvPr id="14" name="reveal-2-ans-bg-68"/>
          <p:cNvSpPr/>
          <p:nvPr/>
        </p:nvSpPr>
        <p:spPr>
          <a:xfrm>
            <a:off x="9189720" y="2377440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69"/>
          <p:cNvSpPr txBox="1"/>
          <p:nvPr/>
        </p:nvSpPr>
        <p:spPr>
          <a:xfrm>
            <a:off x="9189720" y="2377440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Hello</a:t>
            </a:r>
            <a:endParaRPr lang="en-US" sz="1800" dirty="0"/>
          </a:p>
        </p:txBody>
      </p:sp>
      <p:sp>
        <p:nvSpPr>
          <p:cNvPr id="16" name="num-3"/>
          <p:cNvSpPr/>
          <p:nvPr/>
        </p:nvSpPr>
        <p:spPr>
          <a:xfrm>
            <a:off x="548640" y="311810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1181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02666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See you later, Adnan.</a:t>
            </a:r>
            <a:endParaRPr lang="en-US" sz="2000" dirty="0"/>
          </a:p>
        </p:txBody>
      </p:sp>
      <p:sp>
        <p:nvSpPr>
          <p:cNvPr id="19" name="reveal-3-ans-bg-70"/>
          <p:cNvSpPr/>
          <p:nvPr/>
        </p:nvSpPr>
        <p:spPr>
          <a:xfrm>
            <a:off x="9189720" y="3090672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71"/>
          <p:cNvSpPr txBox="1"/>
          <p:nvPr/>
        </p:nvSpPr>
        <p:spPr>
          <a:xfrm>
            <a:off x="9189720" y="3090672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Goodbye</a:t>
            </a:r>
            <a:endParaRPr lang="en-US" sz="1800" dirty="0"/>
          </a:p>
        </p:txBody>
      </p:sp>
      <p:sp>
        <p:nvSpPr>
          <p:cNvPr id="21" name="num-4"/>
          <p:cNvSpPr/>
          <p:nvPr/>
        </p:nvSpPr>
        <p:spPr>
          <a:xfrm>
            <a:off x="548640" y="383133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38313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373989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Good evening, Mr. Lang.</a:t>
            </a:r>
            <a:endParaRPr lang="en-US" sz="2000" dirty="0"/>
          </a:p>
        </p:txBody>
      </p:sp>
      <p:sp>
        <p:nvSpPr>
          <p:cNvPr id="24" name="reveal-4-ans-bg-72"/>
          <p:cNvSpPr/>
          <p:nvPr/>
        </p:nvSpPr>
        <p:spPr>
          <a:xfrm>
            <a:off x="9189720" y="3803904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73"/>
          <p:cNvSpPr txBox="1"/>
          <p:nvPr/>
        </p:nvSpPr>
        <p:spPr>
          <a:xfrm>
            <a:off x="9189720" y="3803904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Hello</a:t>
            </a:r>
            <a:endParaRPr lang="en-US" sz="1800" dirty="0"/>
          </a:p>
        </p:txBody>
      </p:sp>
      <p:sp>
        <p:nvSpPr>
          <p:cNvPr id="26" name="num-5"/>
          <p:cNvSpPr/>
          <p:nvPr/>
        </p:nvSpPr>
        <p:spPr>
          <a:xfrm>
            <a:off x="548640" y="454456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544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45312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Good night, Mona.</a:t>
            </a:r>
            <a:endParaRPr lang="en-US" sz="2000" dirty="0"/>
          </a:p>
        </p:txBody>
      </p:sp>
      <p:sp>
        <p:nvSpPr>
          <p:cNvPr id="29" name="reveal-5-ans-bg-74"/>
          <p:cNvSpPr/>
          <p:nvPr/>
        </p:nvSpPr>
        <p:spPr>
          <a:xfrm>
            <a:off x="9189720" y="4517136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75"/>
          <p:cNvSpPr txBox="1"/>
          <p:nvPr/>
        </p:nvSpPr>
        <p:spPr>
          <a:xfrm>
            <a:off x="9189720" y="4517136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Goodbye</a:t>
            </a:r>
            <a:endParaRPr lang="en-US" sz="1800" dirty="0"/>
          </a:p>
        </p:txBody>
      </p:sp>
      <p:sp>
        <p:nvSpPr>
          <p:cNvPr id="31" name="num-6"/>
          <p:cNvSpPr/>
          <p:nvPr/>
        </p:nvSpPr>
        <p:spPr>
          <a:xfrm>
            <a:off x="548640" y="52578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48640" y="5257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1188720" y="51663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Good afternoon, Mr. Porter.</a:t>
            </a:r>
            <a:endParaRPr lang="en-US" sz="2000" dirty="0"/>
          </a:p>
        </p:txBody>
      </p:sp>
      <p:sp>
        <p:nvSpPr>
          <p:cNvPr id="34" name="reveal-6-ans-bg-76"/>
          <p:cNvSpPr/>
          <p:nvPr/>
        </p:nvSpPr>
        <p:spPr>
          <a:xfrm>
            <a:off x="9189720" y="5230368"/>
            <a:ext cx="21945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5" name="reveal-6-ans-77"/>
          <p:cNvSpPr txBox="1"/>
          <p:nvPr/>
        </p:nvSpPr>
        <p:spPr>
          <a:xfrm>
            <a:off x="9189720" y="5230368"/>
            <a:ext cx="2194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 or no?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Quick check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Mr. Porter is George's dad.</a:t>
            </a:r>
            <a:endParaRPr lang="en-US" sz="2200" dirty="0"/>
          </a:p>
        </p:txBody>
      </p:sp>
      <p:sp>
        <p:nvSpPr>
          <p:cNvPr id="9" name="reveal-1-ans-bg-78"/>
          <p:cNvSpPr/>
          <p:nvPr/>
        </p:nvSpPr>
        <p:spPr>
          <a:xfrm>
            <a:off x="9921240" y="166420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79"/>
          <p:cNvSpPr txBox="1"/>
          <p:nvPr/>
        </p:nvSpPr>
        <p:spPr>
          <a:xfrm>
            <a:off x="9921240" y="166420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11" name="num-2"/>
          <p:cNvSpPr/>
          <p:nvPr/>
        </p:nvSpPr>
        <p:spPr>
          <a:xfrm>
            <a:off x="548640" y="25603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560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688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Danny says "I'm sorry" to Alex.</a:t>
            </a:r>
            <a:endParaRPr lang="en-US" sz="2200" dirty="0"/>
          </a:p>
        </p:txBody>
      </p:sp>
      <p:sp>
        <p:nvSpPr>
          <p:cNvPr id="14" name="reveal-2-ans-bg-80"/>
          <p:cNvSpPr/>
          <p:nvPr/>
        </p:nvSpPr>
        <p:spPr>
          <a:xfrm>
            <a:off x="9921240" y="253288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81"/>
          <p:cNvSpPr txBox="1"/>
          <p:nvPr/>
        </p:nvSpPr>
        <p:spPr>
          <a:xfrm>
            <a:off x="9921240" y="253288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16" name="num-3"/>
          <p:cNvSpPr/>
          <p:nvPr/>
        </p:nvSpPr>
        <p:spPr>
          <a:xfrm>
            <a:off x="548640" y="34290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429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375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Alex says "Good morning" to Mr. Lang.</a:t>
            </a:r>
            <a:endParaRPr lang="en-US" sz="2200" dirty="0"/>
          </a:p>
        </p:txBody>
      </p:sp>
      <p:sp>
        <p:nvSpPr>
          <p:cNvPr id="19" name="reveal-3-ans-bg-82"/>
          <p:cNvSpPr/>
          <p:nvPr/>
        </p:nvSpPr>
        <p:spPr>
          <a:xfrm>
            <a:off x="9921240" y="340156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83"/>
          <p:cNvSpPr txBox="1"/>
          <p:nvPr/>
        </p:nvSpPr>
        <p:spPr>
          <a:xfrm>
            <a:off x="9921240" y="34015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21" name="num-4"/>
          <p:cNvSpPr/>
          <p:nvPr/>
        </p:nvSpPr>
        <p:spPr>
          <a:xfrm>
            <a:off x="548640" y="42976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297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2062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Fatima says "Good night" to Mona.</a:t>
            </a:r>
            <a:endParaRPr lang="en-US" sz="2200" dirty="0"/>
          </a:p>
        </p:txBody>
      </p:sp>
      <p:sp>
        <p:nvSpPr>
          <p:cNvPr id="24" name="reveal-4-ans-bg-84"/>
          <p:cNvSpPr/>
          <p:nvPr/>
        </p:nvSpPr>
        <p:spPr>
          <a:xfrm>
            <a:off x="9921240" y="427024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85"/>
          <p:cNvSpPr txBox="1"/>
          <p:nvPr/>
        </p:nvSpPr>
        <p:spPr>
          <a:xfrm>
            <a:off x="9921240" y="427024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 work: start a conversation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Practice</a:t>
            </a:r>
            <a:endParaRPr lang="en-US" sz="1300" dirty="0"/>
          </a:p>
        </p:txBody>
      </p:sp>
      <p:sp>
        <p:nvSpPr>
          <p:cNvPr id="6" name="column-1"/>
          <p:cNvSpPr/>
          <p:nvPr/>
        </p:nvSpPr>
        <p:spPr>
          <a:xfrm>
            <a:off x="548640" y="1600200"/>
            <a:ext cx="528066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column-1-label"/>
          <p:cNvSpPr/>
          <p:nvPr/>
        </p:nvSpPr>
        <p:spPr>
          <a:xfrm>
            <a:off x="82296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560320"/>
            <a:ext cx="47320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Hi, ______. How are you?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I'm OK. / I'm fine.</a:t>
            </a:r>
            <a:endParaRPr lang="en-US" sz="2200" dirty="0"/>
          </a:p>
        </p:txBody>
      </p:sp>
      <p:sp>
        <p:nvSpPr>
          <p:cNvPr id="10" name="column-2"/>
          <p:cNvSpPr/>
          <p:nvPr/>
        </p:nvSpPr>
        <p:spPr>
          <a:xfrm>
            <a:off x="6103620" y="1600200"/>
            <a:ext cx="528066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1" name="column-2-label"/>
          <p:cNvSpPr/>
          <p:nvPr/>
        </p:nvSpPr>
        <p:spPr>
          <a:xfrm>
            <a:off x="637794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7794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6377940" y="2560320"/>
            <a:ext cx="47320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Fine, ______. And you?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See you later!</a:t>
            </a:r>
            <a:endParaRPr lang="en-US" sz="2200" dirty="0"/>
          </a:p>
        </p:txBody>
      </p:sp>
      <p:sp>
        <p:nvSpPr>
          <p:cNvPr id="14" name="reveal-1-ans-bg-86"/>
          <p:cNvSpPr/>
          <p:nvPr/>
        </p:nvSpPr>
        <p:spPr>
          <a:xfrm>
            <a:off x="548640" y="4663440"/>
            <a:ext cx="1083564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1-ans-87"/>
          <p:cNvSpPr txBox="1"/>
          <p:nvPr/>
        </p:nvSpPr>
        <p:spPr>
          <a:xfrm>
            <a:off x="548640" y="4663440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Hi, Faisal. How are you?   Fine, thanks. And you?   I'm fine.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1: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one greeting and one way to say goodbye.</a:t>
            </a:r>
            <a:endParaRPr lang="en-US" sz="3200" dirty="0"/>
          </a:p>
        </p:txBody>
      </p:sp>
      <p:sp>
        <p:nvSpPr>
          <p:cNvPr id="9" name="reveal-1-ans-bg-88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89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Good afternoon, Mr. Porter.   See you later!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2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to Meet You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introduce myself and others.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Listen and discuss + pair work</a:t>
            </a:r>
            <a:endParaRPr lang="en-US" sz="1500" dirty="0"/>
          </a:p>
        </p:txBody>
      </p:sp>
      <p:pic>
        <p:nvPicPr>
          <p:cNvPr id="8" name="Image 0" descr="Asm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Asma</a:t>
            </a:r>
            <a:endParaRPr lang="en-US" sz="1400" dirty="0"/>
          </a:p>
        </p:txBody>
      </p:sp>
      <p:pic>
        <p:nvPicPr>
          <p:cNvPr id="10" name="Image 1" descr="Hana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Hanan</a:t>
            </a:r>
            <a:endParaRPr lang="en-US" sz="1400" dirty="0"/>
          </a:p>
        </p:txBody>
      </p:sp>
      <p:pic>
        <p:nvPicPr>
          <p:cNvPr id="12" name="Image 2" descr="Micha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Michael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name chain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Warm-up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UsersThr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name's ______.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friends call me ______.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2103120" y="3200400"/>
            <a:ext cx="9235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Say your sentences, then point to the next student.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Introductions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90" descr="Ran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91"/>
          <p:cNvSpPr/>
          <p:nvPr/>
        </p:nvSpPr>
        <p:spPr>
          <a:xfrm>
            <a:off x="1316736" y="2011680"/>
            <a:ext cx="57988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92"/>
          <p:cNvSpPr txBox="1"/>
          <p:nvPr/>
        </p:nvSpPr>
        <p:spPr>
          <a:xfrm>
            <a:off x="1499616" y="2011680"/>
            <a:ext cx="55245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Rana: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Asma, this is my best friend, Hanan.</a:t>
            </a:r>
            <a:endParaRPr lang="en-US" sz="1900" dirty="0"/>
          </a:p>
        </p:txBody>
      </p:sp>
      <p:pic>
        <p:nvPicPr>
          <p:cNvPr id="13" name="reveal-2-face-93" descr="Asm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94"/>
          <p:cNvSpPr/>
          <p:nvPr/>
        </p:nvSpPr>
        <p:spPr>
          <a:xfrm>
            <a:off x="5782564" y="2724912"/>
            <a:ext cx="483362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95"/>
          <p:cNvSpPr txBox="1"/>
          <p:nvPr/>
        </p:nvSpPr>
        <p:spPr>
          <a:xfrm>
            <a:off x="5965444" y="2724912"/>
            <a:ext cx="45593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Asma: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Hi, Hanan. Nice to meet you.</a:t>
            </a:r>
            <a:endParaRPr lang="en-US" sz="1900" dirty="0"/>
          </a:p>
        </p:txBody>
      </p:sp>
      <p:pic>
        <p:nvPicPr>
          <p:cNvPr id="16" name="reveal-3-face-96" descr="Hana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97"/>
          <p:cNvSpPr/>
          <p:nvPr/>
        </p:nvSpPr>
        <p:spPr>
          <a:xfrm>
            <a:off x="1316736" y="3438144"/>
            <a:ext cx="49542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98"/>
          <p:cNvSpPr txBox="1"/>
          <p:nvPr/>
        </p:nvSpPr>
        <p:spPr>
          <a:xfrm>
            <a:off x="1499616" y="3438144"/>
            <a:ext cx="46799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Hanan: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Nice to meet you, too, Asma.</a:t>
            </a:r>
            <a:endParaRPr lang="en-US" sz="1900" dirty="0"/>
          </a:p>
        </p:txBody>
      </p:sp>
      <p:pic>
        <p:nvPicPr>
          <p:cNvPr id="19" name="reveal-4-face-99" descr="Rana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4160520"/>
            <a:ext cx="603504" cy="603504"/>
          </a:xfrm>
          <a:prstGeom prst="rect">
            <a:avLst/>
          </a:prstGeom>
        </p:spPr>
      </p:pic>
      <p:sp>
        <p:nvSpPr>
          <p:cNvPr id="20" name="reveal-4-bubble-100"/>
          <p:cNvSpPr/>
          <p:nvPr/>
        </p:nvSpPr>
        <p:spPr>
          <a:xfrm>
            <a:off x="1316736" y="4151376"/>
            <a:ext cx="567817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1" name="reveal-4-line-101"/>
          <p:cNvSpPr txBox="1"/>
          <p:nvPr/>
        </p:nvSpPr>
        <p:spPr>
          <a:xfrm>
            <a:off x="1499616" y="4151376"/>
            <a:ext cx="54038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Rana: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Hanan, Asma is in my English class.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Listen and discuss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Introductions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102" descr="Tom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20824"/>
            <a:ext cx="603504" cy="603504"/>
          </a:xfrm>
          <a:prstGeom prst="rect">
            <a:avLst/>
          </a:prstGeom>
        </p:spPr>
      </p:pic>
      <p:sp>
        <p:nvSpPr>
          <p:cNvPr id="11" name="reveal-1-bubble-103"/>
          <p:cNvSpPr/>
          <p:nvPr/>
        </p:nvSpPr>
        <p:spPr>
          <a:xfrm>
            <a:off x="1316736" y="2011680"/>
            <a:ext cx="38684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104"/>
          <p:cNvSpPr txBox="1"/>
          <p:nvPr/>
        </p:nvSpPr>
        <p:spPr>
          <a:xfrm>
            <a:off x="1499616" y="2011680"/>
            <a:ext cx="35941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Tom: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Hello. My name's Tom.</a:t>
            </a:r>
            <a:endParaRPr lang="en-US" sz="1900" dirty="0"/>
          </a:p>
        </p:txBody>
      </p:sp>
      <p:pic>
        <p:nvPicPr>
          <p:cNvPr id="13" name="reveal-2-face-105" descr="Michael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76" y="2734056"/>
            <a:ext cx="603504" cy="603504"/>
          </a:xfrm>
          <a:prstGeom prst="rect">
            <a:avLst/>
          </a:prstGeom>
        </p:spPr>
      </p:pic>
      <p:sp>
        <p:nvSpPr>
          <p:cNvPr id="14" name="reveal-2-bubble-106"/>
          <p:cNvSpPr/>
          <p:nvPr/>
        </p:nvSpPr>
        <p:spPr>
          <a:xfrm>
            <a:off x="2766314" y="2724912"/>
            <a:ext cx="78498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107"/>
          <p:cNvSpPr txBox="1"/>
          <p:nvPr/>
        </p:nvSpPr>
        <p:spPr>
          <a:xfrm>
            <a:off x="2949194" y="2724912"/>
            <a:ext cx="75755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Michael: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Hi, Tom. I'm Michael, but my friends call me Mike.</a:t>
            </a:r>
            <a:endParaRPr lang="en-US" sz="1900" dirty="0"/>
          </a:p>
        </p:txBody>
      </p:sp>
      <p:pic>
        <p:nvPicPr>
          <p:cNvPr id="16" name="reveal-3-face-108" descr="Tom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447288"/>
            <a:ext cx="603504" cy="603504"/>
          </a:xfrm>
          <a:prstGeom prst="rect">
            <a:avLst/>
          </a:prstGeom>
        </p:spPr>
      </p:pic>
      <p:sp>
        <p:nvSpPr>
          <p:cNvPr id="17" name="reveal-3-bubble-109"/>
          <p:cNvSpPr/>
          <p:nvPr/>
        </p:nvSpPr>
        <p:spPr>
          <a:xfrm>
            <a:off x="1316736" y="3438144"/>
            <a:ext cx="4109720" cy="621792"/>
          </a:xfrm>
          <a:prstGeom prst="roundRect">
            <a:avLst>
              <a:gd name="adj" fmla="val 36765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110"/>
          <p:cNvSpPr txBox="1"/>
          <p:nvPr/>
        </p:nvSpPr>
        <p:spPr>
          <a:xfrm>
            <a:off x="1499616" y="3438144"/>
            <a:ext cx="3835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Tom: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Nice to meet you, Mike.</a:t>
            </a:r>
            <a:endParaRPr lang="en-US" sz="1900" dirty="0"/>
          </a:p>
        </p:txBody>
      </p:sp>
      <p:pic>
        <p:nvPicPr>
          <p:cNvPr id="19" name="reveal-4-face-111" descr="Michael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0776" y="4160520"/>
            <a:ext cx="603504" cy="603504"/>
          </a:xfrm>
          <a:prstGeom prst="rect">
            <a:avLst/>
          </a:prstGeom>
        </p:spPr>
      </p:pic>
      <p:sp>
        <p:nvSpPr>
          <p:cNvPr id="20" name="reveal-4-bubble-112"/>
          <p:cNvSpPr/>
          <p:nvPr/>
        </p:nvSpPr>
        <p:spPr>
          <a:xfrm>
            <a:off x="6144514" y="4151376"/>
            <a:ext cx="4471670" cy="621792"/>
          </a:xfrm>
          <a:prstGeom prst="roundRect">
            <a:avLst>
              <a:gd name="adj" fmla="val 36765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1" name="reveal-4-line-113"/>
          <p:cNvSpPr txBox="1"/>
          <p:nvPr/>
        </p:nvSpPr>
        <p:spPr>
          <a:xfrm>
            <a:off x="6327394" y="4151376"/>
            <a:ext cx="419735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7A4E2D"/>
                </a:solidFill>
              </a:rPr>
              <a:t>Michael:  </a:t>
            </a:r>
            <a:pPr indent="0" marL="0">
              <a:buNone/>
            </a:pPr>
            <a:r>
              <a:rPr lang="en-US" sz="1900" dirty="0">
                <a:solidFill>
                  <a:srgbClr val="161C2C"/>
                </a:solidFill>
              </a:rPr>
              <a:t>Nice to meet you, too.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Titles: Mr., Mrs., Miss, Ms.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Presentation</a:t>
            </a:r>
            <a:endParaRPr lang="en-US" sz="1300" dirty="0"/>
          </a:p>
        </p:txBody>
      </p:sp>
      <p:sp>
        <p:nvSpPr>
          <p:cNvPr id="6" name="grid-0-0"/>
          <p:cNvSpPr/>
          <p:nvPr/>
        </p:nvSpPr>
        <p:spPr>
          <a:xfrm>
            <a:off x="548640" y="1600200"/>
            <a:ext cx="2377440" cy="658368"/>
          </a:xfrm>
          <a:prstGeom prst="rect">
            <a:avLst/>
          </a:prstGeom>
          <a:solidFill>
            <a:srgbClr val="F6EEE7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grid-0-1"/>
          <p:cNvSpPr/>
          <p:nvPr/>
        </p:nvSpPr>
        <p:spPr>
          <a:xfrm>
            <a:off x="2926080" y="1600200"/>
            <a:ext cx="2377440" cy="658368"/>
          </a:xfrm>
          <a:prstGeom prst="rect">
            <a:avLst/>
          </a:prstGeom>
          <a:solidFill>
            <a:srgbClr val="F6EEE7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063240" y="160020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A2C17"/>
                </a:solidFill>
              </a:rPr>
              <a:t>Married</a:t>
            </a:r>
            <a:endParaRPr lang="en-US" sz="2000" dirty="0"/>
          </a:p>
        </p:txBody>
      </p:sp>
      <p:sp>
        <p:nvSpPr>
          <p:cNvPr id="9" name="grid-0-2"/>
          <p:cNvSpPr/>
          <p:nvPr/>
        </p:nvSpPr>
        <p:spPr>
          <a:xfrm>
            <a:off x="5303520" y="1600200"/>
            <a:ext cx="2377440" cy="658368"/>
          </a:xfrm>
          <a:prstGeom prst="rect">
            <a:avLst/>
          </a:prstGeom>
          <a:solidFill>
            <a:srgbClr val="F6EEE7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40680" y="160020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A2C17"/>
                </a:solidFill>
              </a:rPr>
              <a:t>Single</a:t>
            </a:r>
            <a:endParaRPr lang="en-US" sz="2000" dirty="0"/>
          </a:p>
        </p:txBody>
      </p:sp>
      <p:sp>
        <p:nvSpPr>
          <p:cNvPr id="11" name="grid-1-0"/>
          <p:cNvSpPr/>
          <p:nvPr/>
        </p:nvSpPr>
        <p:spPr>
          <a:xfrm>
            <a:off x="548640" y="2258568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2258568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61C2C"/>
                </a:solidFill>
              </a:rPr>
              <a:t>Mr.  (man)</a:t>
            </a:r>
            <a:endParaRPr lang="en-US" sz="2000" dirty="0"/>
          </a:p>
        </p:txBody>
      </p:sp>
      <p:sp>
        <p:nvSpPr>
          <p:cNvPr id="13" name="grid-1-1"/>
          <p:cNvSpPr/>
          <p:nvPr/>
        </p:nvSpPr>
        <p:spPr>
          <a:xfrm>
            <a:off x="2926080" y="2258568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4" name="grid-1-2"/>
          <p:cNvSpPr/>
          <p:nvPr/>
        </p:nvSpPr>
        <p:spPr>
          <a:xfrm>
            <a:off x="5303520" y="2258568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5" name="grid-2-0"/>
          <p:cNvSpPr/>
          <p:nvPr/>
        </p:nvSpPr>
        <p:spPr>
          <a:xfrm>
            <a:off x="548640" y="291693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2916936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61C2C"/>
                </a:solidFill>
              </a:rPr>
              <a:t>Mrs.  (woman)</a:t>
            </a:r>
            <a:endParaRPr lang="en-US" sz="2000" dirty="0"/>
          </a:p>
        </p:txBody>
      </p:sp>
      <p:sp>
        <p:nvSpPr>
          <p:cNvPr id="17" name="grid-2-1"/>
          <p:cNvSpPr/>
          <p:nvPr/>
        </p:nvSpPr>
        <p:spPr>
          <a:xfrm>
            <a:off x="2926080" y="291693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grid-2-2"/>
          <p:cNvSpPr/>
          <p:nvPr/>
        </p:nvSpPr>
        <p:spPr>
          <a:xfrm>
            <a:off x="5303520" y="2916936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9" name="grid-3-0"/>
          <p:cNvSpPr/>
          <p:nvPr/>
        </p:nvSpPr>
        <p:spPr>
          <a:xfrm>
            <a:off x="548640" y="3575304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85800" y="3575304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61C2C"/>
                </a:solidFill>
              </a:rPr>
              <a:t>Miss  (woman)</a:t>
            </a:r>
            <a:endParaRPr lang="en-US" sz="2000" dirty="0"/>
          </a:p>
        </p:txBody>
      </p:sp>
      <p:sp>
        <p:nvSpPr>
          <p:cNvPr id="21" name="grid-3-1"/>
          <p:cNvSpPr/>
          <p:nvPr/>
        </p:nvSpPr>
        <p:spPr>
          <a:xfrm>
            <a:off x="2926080" y="3575304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2" name="grid-3-2"/>
          <p:cNvSpPr/>
          <p:nvPr/>
        </p:nvSpPr>
        <p:spPr>
          <a:xfrm>
            <a:off x="5303520" y="3575304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3" name="grid-4-0"/>
          <p:cNvSpPr/>
          <p:nvPr/>
        </p:nvSpPr>
        <p:spPr>
          <a:xfrm>
            <a:off x="548640" y="423367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85800" y="4233672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61C2C"/>
                </a:solidFill>
              </a:rPr>
              <a:t>Ms.  (woman)</a:t>
            </a:r>
            <a:endParaRPr lang="en-US" sz="2000" dirty="0"/>
          </a:p>
        </p:txBody>
      </p:sp>
      <p:sp>
        <p:nvSpPr>
          <p:cNvPr id="25" name="grid-4-1"/>
          <p:cNvSpPr/>
          <p:nvPr/>
        </p:nvSpPr>
        <p:spPr>
          <a:xfrm>
            <a:off x="2926080" y="423367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6" name="grid-4-2"/>
          <p:cNvSpPr/>
          <p:nvPr/>
        </p:nvSpPr>
        <p:spPr>
          <a:xfrm>
            <a:off x="5303520" y="4233672"/>
            <a:ext cx="23774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7" name="reveal-1-tick-114"/>
          <p:cNvSpPr txBox="1"/>
          <p:nvPr/>
        </p:nvSpPr>
        <p:spPr>
          <a:xfrm>
            <a:off x="2926080" y="225856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28" name="reveal-1-tick-115"/>
          <p:cNvSpPr txBox="1"/>
          <p:nvPr/>
        </p:nvSpPr>
        <p:spPr>
          <a:xfrm>
            <a:off x="5303520" y="225856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29" name="reveal-2-tick-116"/>
          <p:cNvSpPr txBox="1"/>
          <p:nvPr/>
        </p:nvSpPr>
        <p:spPr>
          <a:xfrm>
            <a:off x="2926080" y="2916936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30" name="reveal-3-tick-117"/>
          <p:cNvSpPr txBox="1"/>
          <p:nvPr/>
        </p:nvSpPr>
        <p:spPr>
          <a:xfrm>
            <a:off x="5303520" y="3575304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31" name="reveal-4-tick-118"/>
          <p:cNvSpPr txBox="1"/>
          <p:nvPr/>
        </p:nvSpPr>
        <p:spPr>
          <a:xfrm>
            <a:off x="2926080" y="423367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32" name="reveal-4-tick-119"/>
          <p:cNvSpPr txBox="1"/>
          <p:nvPr/>
        </p:nvSpPr>
        <p:spPr>
          <a:xfrm>
            <a:off x="5303520" y="423367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✓</a:t>
            </a:r>
            <a:endParaRPr lang="en-US" sz="2800" dirty="0"/>
          </a:p>
        </p:txBody>
      </p:sp>
      <p:sp>
        <p:nvSpPr>
          <p:cNvPr id="33" name="icon-bg"/>
          <p:cNvSpPr/>
          <p:nvPr/>
        </p:nvSpPr>
        <p:spPr>
          <a:xfrm>
            <a:off x="8046720" y="1645920"/>
            <a:ext cx="731520" cy="7315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34" name="Image 0" descr="PiLightbul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3024" y="1792224"/>
            <a:ext cx="438912" cy="438912"/>
          </a:xfrm>
          <a:prstGeom prst="rect">
            <a:avLst/>
          </a:prstGeom>
        </p:spPr>
      </p:pic>
      <p:sp>
        <p:nvSpPr>
          <p:cNvPr id="35" name="Text 31"/>
          <p:cNvSpPr txBox="1"/>
          <p:nvPr/>
        </p:nvSpPr>
        <p:spPr>
          <a:xfrm>
            <a:off x="8046720" y="251460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In greetings, use the title with the last name:</a:t>
            </a:r>
            <a:endParaRPr lang="en-US" sz="1800" dirty="0"/>
          </a:p>
        </p:txBody>
      </p:sp>
      <p:sp>
        <p:nvSpPr>
          <p:cNvPr id="36" name="Text 32"/>
          <p:cNvSpPr txBox="1"/>
          <p:nvPr/>
        </p:nvSpPr>
        <p:spPr>
          <a:xfrm>
            <a:off x="8046720" y="333756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Hello, Ms. Jones.</a:t>
            </a:r>
            <a:endParaRPr lang="en-US" sz="2200" dirty="0"/>
          </a:p>
        </p:txBody>
      </p:sp>
      <p:sp>
        <p:nvSpPr>
          <p:cNvPr id="37" name="Text 33"/>
          <p:cNvSpPr txBox="1"/>
          <p:nvPr/>
        </p:nvSpPr>
        <p:spPr>
          <a:xfrm>
            <a:off x="8046720" y="379476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Hello, Mr. Porter.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 or no?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Quick check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Hanan is Rana's best friend.</a:t>
            </a:r>
            <a:endParaRPr lang="en-US" sz="2200" dirty="0"/>
          </a:p>
        </p:txBody>
      </p:sp>
      <p:sp>
        <p:nvSpPr>
          <p:cNvPr id="9" name="reveal-1-ans-bg-120"/>
          <p:cNvSpPr/>
          <p:nvPr/>
        </p:nvSpPr>
        <p:spPr>
          <a:xfrm>
            <a:off x="9921240" y="166420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21"/>
          <p:cNvSpPr txBox="1"/>
          <p:nvPr/>
        </p:nvSpPr>
        <p:spPr>
          <a:xfrm>
            <a:off x="9921240" y="166420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11" name="num-2"/>
          <p:cNvSpPr/>
          <p:nvPr/>
        </p:nvSpPr>
        <p:spPr>
          <a:xfrm>
            <a:off x="548640" y="25603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560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688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Asma and Hanan are old friends.</a:t>
            </a:r>
            <a:endParaRPr lang="en-US" sz="2200" dirty="0"/>
          </a:p>
        </p:txBody>
      </p:sp>
      <p:sp>
        <p:nvSpPr>
          <p:cNvPr id="14" name="reveal-2-ans-bg-122"/>
          <p:cNvSpPr/>
          <p:nvPr/>
        </p:nvSpPr>
        <p:spPr>
          <a:xfrm>
            <a:off x="9921240" y="253288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123"/>
          <p:cNvSpPr txBox="1"/>
          <p:nvPr/>
        </p:nvSpPr>
        <p:spPr>
          <a:xfrm>
            <a:off x="9921240" y="253288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16" name="num-3"/>
          <p:cNvSpPr/>
          <p:nvPr/>
        </p:nvSpPr>
        <p:spPr>
          <a:xfrm>
            <a:off x="548640" y="34290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429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375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Michael's friends call him Mike.</a:t>
            </a:r>
            <a:endParaRPr lang="en-US" sz="2200" dirty="0"/>
          </a:p>
        </p:txBody>
      </p:sp>
      <p:sp>
        <p:nvSpPr>
          <p:cNvPr id="19" name="reveal-3-ans-bg-124"/>
          <p:cNvSpPr/>
          <p:nvPr/>
        </p:nvSpPr>
        <p:spPr>
          <a:xfrm>
            <a:off x="9921240" y="340156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125"/>
          <p:cNvSpPr txBox="1"/>
          <p:nvPr/>
        </p:nvSpPr>
        <p:spPr>
          <a:xfrm>
            <a:off x="9921240" y="34015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21" name="num-4"/>
          <p:cNvSpPr/>
          <p:nvPr/>
        </p:nvSpPr>
        <p:spPr>
          <a:xfrm>
            <a:off x="548640" y="42976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297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2062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We say "Miss" for a married woman.</a:t>
            </a:r>
            <a:endParaRPr lang="en-US" sz="2200" dirty="0"/>
          </a:p>
        </p:txBody>
      </p:sp>
      <p:sp>
        <p:nvSpPr>
          <p:cNvPr id="24" name="reveal-4-ans-bg-126"/>
          <p:cNvSpPr/>
          <p:nvPr/>
        </p:nvSpPr>
        <p:spPr>
          <a:xfrm>
            <a:off x="9921240" y="427024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127"/>
          <p:cNvSpPr txBox="1"/>
          <p:nvPr/>
        </p:nvSpPr>
        <p:spPr>
          <a:xfrm>
            <a:off x="9921240" y="427024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 work: introductions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Practice</a:t>
            </a:r>
            <a:endParaRPr lang="en-US" sz="1300" dirty="0"/>
          </a:p>
        </p:txBody>
      </p:sp>
      <p:sp>
        <p:nvSpPr>
          <p:cNvPr id="6" name="column-1"/>
          <p:cNvSpPr/>
          <p:nvPr/>
        </p:nvSpPr>
        <p:spPr>
          <a:xfrm>
            <a:off x="548640" y="1600200"/>
            <a:ext cx="52806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column-1-label"/>
          <p:cNvSpPr/>
          <p:nvPr/>
        </p:nvSpPr>
        <p:spPr>
          <a:xfrm>
            <a:off x="82296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Introduce yourself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560320"/>
            <a:ext cx="47320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Hi. I'm ______. What's your name?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My name's ______.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My friends call me ______.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Nice to meet you.</a:t>
            </a:r>
            <a:endParaRPr lang="en-US" sz="2000" dirty="0"/>
          </a:p>
        </p:txBody>
      </p:sp>
      <p:sp>
        <p:nvSpPr>
          <p:cNvPr id="10" name="column-2"/>
          <p:cNvSpPr/>
          <p:nvPr/>
        </p:nvSpPr>
        <p:spPr>
          <a:xfrm>
            <a:off x="6103620" y="1600200"/>
            <a:ext cx="52806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1" name="column-2-label"/>
          <p:cNvSpPr/>
          <p:nvPr/>
        </p:nvSpPr>
        <p:spPr>
          <a:xfrm>
            <a:off x="637794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7794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Introduce a friend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6377940" y="2560320"/>
            <a:ext cx="47320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______, this is my friend, ______.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Nice to meet you.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Nice to meet you, too.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2: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Introduce the classmate next to you.</a:t>
            </a:r>
            <a:endParaRPr lang="en-US" sz="3200" dirty="0"/>
          </a:p>
        </p:txBody>
      </p:sp>
      <p:sp>
        <p:nvSpPr>
          <p:cNvPr id="9" name="reveal-1-ans-bg-128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29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This is my classmate, Saud. His friends call him Sosa.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3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My, Your, His, Her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use the verb be with my, your, his and her.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Grammar</a:t>
            </a:r>
            <a:endParaRPr lang="en-US" sz="1500" dirty="0"/>
          </a:p>
        </p:txBody>
      </p:sp>
      <p:pic>
        <p:nvPicPr>
          <p:cNvPr id="8" name="Image 0" descr="Mr. Por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Mr. Porter</a:t>
            </a:r>
            <a:endParaRPr lang="en-US" sz="1400" dirty="0"/>
          </a:p>
        </p:txBody>
      </p:sp>
      <p:pic>
        <p:nvPicPr>
          <p:cNvPr id="10" name="Image 1" descr="Fatim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Fatima</a:t>
            </a:r>
            <a:endParaRPr lang="en-US" sz="1400" dirty="0"/>
          </a:p>
        </p:txBody>
      </p:sp>
      <p:pic>
        <p:nvPicPr>
          <p:cNvPr id="12" name="Image 2" descr="Geor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George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it?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Warm-up</a:t>
            </a:r>
            <a:endParaRPr lang="en-US" sz="1300" dirty="0"/>
          </a:p>
        </p:txBody>
      </p:sp>
      <p:sp>
        <p:nvSpPr>
          <p:cNvPr id="6" name="card-1"/>
          <p:cNvSpPr/>
          <p:nvPr/>
        </p:nvSpPr>
        <p:spPr>
          <a:xfrm>
            <a:off x="548640" y="1600200"/>
            <a:ext cx="342900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7" name="Image 0" descr="What's his name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828800"/>
            <a:ext cx="731520" cy="7315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2651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What's his name?</a:t>
            </a:r>
            <a:endParaRPr lang="en-US" sz="2100" dirty="0"/>
          </a:p>
        </p:txBody>
      </p:sp>
      <p:sp>
        <p:nvSpPr>
          <p:cNvPr id="9" name="reveal-1-ans-bg-130"/>
          <p:cNvSpPr/>
          <p:nvPr/>
        </p:nvSpPr>
        <p:spPr>
          <a:xfrm>
            <a:off x="777240" y="3703320"/>
            <a:ext cx="297180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31"/>
          <p:cNvSpPr txBox="1"/>
          <p:nvPr/>
        </p:nvSpPr>
        <p:spPr>
          <a:xfrm>
            <a:off x="777240" y="3703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His name is George.</a:t>
            </a:r>
            <a:endParaRPr lang="en-US" sz="1800" dirty="0"/>
          </a:p>
        </p:txBody>
      </p:sp>
      <p:sp>
        <p:nvSpPr>
          <p:cNvPr id="11" name="card-2"/>
          <p:cNvSpPr/>
          <p:nvPr/>
        </p:nvSpPr>
        <p:spPr>
          <a:xfrm>
            <a:off x="4251960" y="1600200"/>
            <a:ext cx="342900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2" name="Image 1" descr="What's her name?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828800"/>
            <a:ext cx="731520" cy="7315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480560" y="2651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What's her name?</a:t>
            </a:r>
            <a:endParaRPr lang="en-US" sz="2100" dirty="0"/>
          </a:p>
        </p:txBody>
      </p:sp>
      <p:sp>
        <p:nvSpPr>
          <p:cNvPr id="14" name="reveal-2-ans-bg-132"/>
          <p:cNvSpPr/>
          <p:nvPr/>
        </p:nvSpPr>
        <p:spPr>
          <a:xfrm>
            <a:off x="4480560" y="3703320"/>
            <a:ext cx="297180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133"/>
          <p:cNvSpPr txBox="1"/>
          <p:nvPr/>
        </p:nvSpPr>
        <p:spPr>
          <a:xfrm>
            <a:off x="4480560" y="3703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Her name is Fatima.</a:t>
            </a:r>
            <a:endParaRPr lang="en-US" sz="1800" dirty="0"/>
          </a:p>
        </p:txBody>
      </p:sp>
      <p:sp>
        <p:nvSpPr>
          <p:cNvPr id="16" name="card-3"/>
          <p:cNvSpPr/>
          <p:nvPr/>
        </p:nvSpPr>
        <p:spPr>
          <a:xfrm>
            <a:off x="7955280" y="1600200"/>
            <a:ext cx="342900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7" name="Image 2" descr="What's his name?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1828800"/>
            <a:ext cx="731520" cy="73152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183880" y="2651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What's his name?</a:t>
            </a:r>
            <a:endParaRPr lang="en-US" sz="2100" dirty="0"/>
          </a:p>
        </p:txBody>
      </p:sp>
      <p:sp>
        <p:nvSpPr>
          <p:cNvPr id="19" name="reveal-3-ans-bg-134"/>
          <p:cNvSpPr/>
          <p:nvPr/>
        </p:nvSpPr>
        <p:spPr>
          <a:xfrm>
            <a:off x="8183880" y="3703320"/>
            <a:ext cx="2971800" cy="457200"/>
          </a:xfrm>
          <a:prstGeom prst="roundRect">
            <a:avLst>
              <a:gd name="adj" fmla="val 40000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135"/>
          <p:cNvSpPr txBox="1"/>
          <p:nvPr/>
        </p:nvSpPr>
        <p:spPr>
          <a:xfrm>
            <a:off x="8183880" y="3703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His name is Mr. Porter.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verb be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Presentation</a:t>
            </a:r>
            <a:endParaRPr lang="en-US" sz="13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0835640" cy="914400"/>
        </p:xfrm>
        <a:graphic>
          <a:graphicData uri="http://schemas.openxmlformats.org/drawingml/2006/table">
            <a:tbl>
              <a:tblPr/>
              <a:tblGrid>
                <a:gridCol w="2697480"/>
                <a:gridCol w="2697480"/>
                <a:gridCol w="2697480"/>
                <a:gridCol w="274320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Singular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 form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Plural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 form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am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I'm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 are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we're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are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you're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 are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you're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 is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he's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they are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they're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 is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she's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48640" y="457200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3"/>
                </a:solidFill>
              </a:rPr>
              <a:t>I'm Ali.   She's my teacher.   We're classmates.   They're friends.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Possessive adjectives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Presentation</a:t>
            </a:r>
            <a:endParaRPr lang="en-US" sz="13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08356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194560"/>
                <a:gridCol w="68122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Pronoun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Possessive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4A2C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EE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I'm a student. My name is Ahmed.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 your name Mona?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He's a teacher. His name is Mr. Porter.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7A4E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161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She's my friend. Her name is Fatima.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45720" marB="45720" anchor="ctr">
                    <a:lnL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with be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Practice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Mr. Albadri ______ our school principal.</a:t>
            </a:r>
            <a:endParaRPr lang="en-US" sz="2000" dirty="0"/>
          </a:p>
        </p:txBody>
      </p:sp>
      <p:sp>
        <p:nvSpPr>
          <p:cNvPr id="9" name="reveal-1-ans-bg-136"/>
          <p:cNvSpPr/>
          <p:nvPr/>
        </p:nvSpPr>
        <p:spPr>
          <a:xfrm>
            <a:off x="9921240" y="166420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37"/>
          <p:cNvSpPr txBox="1"/>
          <p:nvPr/>
        </p:nvSpPr>
        <p:spPr>
          <a:xfrm>
            <a:off x="9921240" y="166420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is</a:t>
            </a:r>
            <a:endParaRPr lang="en-US" sz="1800" dirty="0"/>
          </a:p>
        </p:txBody>
      </p:sp>
      <p:sp>
        <p:nvSpPr>
          <p:cNvPr id="11" name="num-2"/>
          <p:cNvSpPr/>
          <p:nvPr/>
        </p:nvSpPr>
        <p:spPr>
          <a:xfrm>
            <a:off x="548640" y="238658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3865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29514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 ______ in Class 1A.</a:t>
            </a:r>
            <a:endParaRPr lang="en-US" sz="2000" dirty="0"/>
          </a:p>
        </p:txBody>
      </p:sp>
      <p:sp>
        <p:nvSpPr>
          <p:cNvPr id="14" name="reveal-2-ans-bg-138"/>
          <p:cNvSpPr/>
          <p:nvPr/>
        </p:nvSpPr>
        <p:spPr>
          <a:xfrm>
            <a:off x="9921240" y="2359152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139"/>
          <p:cNvSpPr txBox="1"/>
          <p:nvPr/>
        </p:nvSpPr>
        <p:spPr>
          <a:xfrm>
            <a:off x="9921240" y="2359152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am</a:t>
            </a:r>
            <a:endParaRPr lang="en-US" sz="1800" dirty="0"/>
          </a:p>
        </p:txBody>
      </p:sp>
      <p:sp>
        <p:nvSpPr>
          <p:cNvPr id="16" name="num-3"/>
          <p:cNvSpPr/>
          <p:nvPr/>
        </p:nvSpPr>
        <p:spPr>
          <a:xfrm>
            <a:off x="548640" y="308152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0815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299008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Matt and Ben ______ best friends.</a:t>
            </a:r>
            <a:endParaRPr lang="en-US" sz="2000" dirty="0"/>
          </a:p>
        </p:txBody>
      </p:sp>
      <p:sp>
        <p:nvSpPr>
          <p:cNvPr id="19" name="reveal-3-ans-bg-140"/>
          <p:cNvSpPr/>
          <p:nvPr/>
        </p:nvSpPr>
        <p:spPr>
          <a:xfrm>
            <a:off x="9921240" y="3054096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141"/>
          <p:cNvSpPr txBox="1"/>
          <p:nvPr/>
        </p:nvSpPr>
        <p:spPr>
          <a:xfrm>
            <a:off x="9921240" y="3054096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are</a:t>
            </a:r>
            <a:endParaRPr lang="en-US" sz="1800" dirty="0"/>
          </a:p>
        </p:txBody>
      </p:sp>
      <p:sp>
        <p:nvSpPr>
          <p:cNvPr id="21" name="num-4"/>
          <p:cNvSpPr/>
          <p:nvPr/>
        </p:nvSpPr>
        <p:spPr>
          <a:xfrm>
            <a:off x="548640" y="377647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37764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368503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______ Rana Atwan an English teacher?</a:t>
            </a:r>
            <a:endParaRPr lang="en-US" sz="2000" dirty="0"/>
          </a:p>
        </p:txBody>
      </p:sp>
      <p:sp>
        <p:nvSpPr>
          <p:cNvPr id="24" name="reveal-4-ans-bg-142"/>
          <p:cNvSpPr/>
          <p:nvPr/>
        </p:nvSpPr>
        <p:spPr>
          <a:xfrm>
            <a:off x="9921240" y="3749040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143"/>
          <p:cNvSpPr txBox="1"/>
          <p:nvPr/>
        </p:nvSpPr>
        <p:spPr>
          <a:xfrm>
            <a:off x="9921240" y="3749040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Is</a:t>
            </a:r>
            <a:endParaRPr lang="en-US" sz="1800" dirty="0"/>
          </a:p>
        </p:txBody>
      </p:sp>
      <p:sp>
        <p:nvSpPr>
          <p:cNvPr id="26" name="num-5"/>
          <p:cNvSpPr/>
          <p:nvPr/>
        </p:nvSpPr>
        <p:spPr>
          <a:xfrm>
            <a:off x="548640" y="447141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4714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37997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You ______ a great classmate.</a:t>
            </a:r>
            <a:endParaRPr lang="en-US" sz="2000" dirty="0"/>
          </a:p>
        </p:txBody>
      </p:sp>
      <p:sp>
        <p:nvSpPr>
          <p:cNvPr id="29" name="reveal-5-ans-bg-144"/>
          <p:cNvSpPr/>
          <p:nvPr/>
        </p:nvSpPr>
        <p:spPr>
          <a:xfrm>
            <a:off x="9921240" y="4443984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145"/>
          <p:cNvSpPr txBox="1"/>
          <p:nvPr/>
        </p:nvSpPr>
        <p:spPr>
          <a:xfrm>
            <a:off x="9921240" y="4443984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are</a:t>
            </a:r>
            <a:endParaRPr lang="en-US" sz="1800" dirty="0"/>
          </a:p>
        </p:txBody>
      </p:sp>
      <p:sp>
        <p:nvSpPr>
          <p:cNvPr id="31" name="num-6"/>
          <p:cNvSpPr/>
          <p:nvPr/>
        </p:nvSpPr>
        <p:spPr>
          <a:xfrm>
            <a:off x="548640" y="51663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48640" y="5166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1188720" y="50749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Mr. and Mrs. Hariri ______ married.</a:t>
            </a:r>
            <a:endParaRPr lang="en-US" sz="2000" dirty="0"/>
          </a:p>
        </p:txBody>
      </p:sp>
      <p:sp>
        <p:nvSpPr>
          <p:cNvPr id="34" name="reveal-6-ans-bg-146"/>
          <p:cNvSpPr/>
          <p:nvPr/>
        </p:nvSpPr>
        <p:spPr>
          <a:xfrm>
            <a:off x="9921240" y="513892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5" name="reveal-6-ans-147"/>
          <p:cNvSpPr txBox="1"/>
          <p:nvPr/>
        </p:nvSpPr>
        <p:spPr>
          <a:xfrm>
            <a:off x="9921240" y="513892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  <p:bldP spid="34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with my, your, his, her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Practice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She's a teacher. ______ name is Mrs. Nadia.</a:t>
            </a:r>
            <a:endParaRPr lang="en-US" sz="2000" dirty="0"/>
          </a:p>
        </p:txBody>
      </p:sp>
      <p:sp>
        <p:nvSpPr>
          <p:cNvPr id="9" name="reveal-1-ans-bg-148"/>
          <p:cNvSpPr/>
          <p:nvPr/>
        </p:nvSpPr>
        <p:spPr>
          <a:xfrm>
            <a:off x="9921240" y="166420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49"/>
          <p:cNvSpPr txBox="1"/>
          <p:nvPr/>
        </p:nvSpPr>
        <p:spPr>
          <a:xfrm>
            <a:off x="9921240" y="166420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Her</a:t>
            </a:r>
            <a:endParaRPr lang="en-US" sz="1800" dirty="0"/>
          </a:p>
        </p:txBody>
      </p:sp>
      <p:sp>
        <p:nvSpPr>
          <p:cNvPr id="11" name="num-2"/>
          <p:cNvSpPr/>
          <p:nvPr/>
        </p:nvSpPr>
        <p:spPr>
          <a:xfrm>
            <a:off x="548640" y="24688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68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3774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I'm a new student. ______ name is Yasmine.</a:t>
            </a:r>
            <a:endParaRPr lang="en-US" sz="2000" dirty="0"/>
          </a:p>
        </p:txBody>
      </p:sp>
      <p:sp>
        <p:nvSpPr>
          <p:cNvPr id="14" name="reveal-2-ans-bg-150"/>
          <p:cNvSpPr/>
          <p:nvPr/>
        </p:nvSpPr>
        <p:spPr>
          <a:xfrm>
            <a:off x="9921240" y="244144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151"/>
          <p:cNvSpPr txBox="1"/>
          <p:nvPr/>
        </p:nvSpPr>
        <p:spPr>
          <a:xfrm>
            <a:off x="9921240" y="244144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My</a:t>
            </a:r>
            <a:endParaRPr lang="en-US" sz="1800" dirty="0"/>
          </a:p>
        </p:txBody>
      </p:sp>
      <p:sp>
        <p:nvSpPr>
          <p:cNvPr id="16" name="num-3"/>
          <p:cNvSpPr/>
          <p:nvPr/>
        </p:nvSpPr>
        <p:spPr>
          <a:xfrm>
            <a:off x="548640" y="32461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2461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1546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He's my neighbor. ______ name is Luke.</a:t>
            </a:r>
            <a:endParaRPr lang="en-US" sz="2000" dirty="0"/>
          </a:p>
        </p:txBody>
      </p:sp>
      <p:sp>
        <p:nvSpPr>
          <p:cNvPr id="19" name="reveal-3-ans-bg-152"/>
          <p:cNvSpPr/>
          <p:nvPr/>
        </p:nvSpPr>
        <p:spPr>
          <a:xfrm>
            <a:off x="9921240" y="321868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153"/>
          <p:cNvSpPr txBox="1"/>
          <p:nvPr/>
        </p:nvSpPr>
        <p:spPr>
          <a:xfrm>
            <a:off x="9921240" y="321868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His</a:t>
            </a:r>
            <a:endParaRPr lang="en-US" sz="1800" dirty="0"/>
          </a:p>
        </p:txBody>
      </p:sp>
      <p:sp>
        <p:nvSpPr>
          <p:cNvPr id="21" name="num-4"/>
          <p:cNvSpPr/>
          <p:nvPr/>
        </p:nvSpPr>
        <p:spPr>
          <a:xfrm>
            <a:off x="548640" y="40233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023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39319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You're in my class. What's ______ name?</a:t>
            </a:r>
            <a:endParaRPr lang="en-US" sz="2000" dirty="0"/>
          </a:p>
        </p:txBody>
      </p:sp>
      <p:sp>
        <p:nvSpPr>
          <p:cNvPr id="24" name="reveal-4-ans-bg-154"/>
          <p:cNvSpPr/>
          <p:nvPr/>
        </p:nvSpPr>
        <p:spPr>
          <a:xfrm>
            <a:off x="9921240" y="399592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155"/>
          <p:cNvSpPr txBox="1"/>
          <p:nvPr/>
        </p:nvSpPr>
        <p:spPr>
          <a:xfrm>
            <a:off x="9921240" y="399592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your</a:t>
            </a:r>
            <a:endParaRPr lang="en-US" sz="1800" dirty="0"/>
          </a:p>
        </p:txBody>
      </p:sp>
      <p:sp>
        <p:nvSpPr>
          <p:cNvPr id="26" name="num-5"/>
          <p:cNvSpPr/>
          <p:nvPr/>
        </p:nvSpPr>
        <p:spPr>
          <a:xfrm>
            <a:off x="548640" y="48006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800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7091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This is Henry. ______ best friend is Matt.</a:t>
            </a:r>
            <a:endParaRPr lang="en-US" sz="2000" dirty="0"/>
          </a:p>
        </p:txBody>
      </p:sp>
      <p:sp>
        <p:nvSpPr>
          <p:cNvPr id="29" name="reveal-5-ans-bg-156"/>
          <p:cNvSpPr/>
          <p:nvPr/>
        </p:nvSpPr>
        <p:spPr>
          <a:xfrm>
            <a:off x="9921240" y="477316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157"/>
          <p:cNvSpPr txBox="1"/>
          <p:nvPr/>
        </p:nvSpPr>
        <p:spPr>
          <a:xfrm>
            <a:off x="9921240" y="47731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His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the conversations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Practice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1732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How are you    Good morning    Nice to meet you    See you later    My name is    Good evening</a:t>
            </a:r>
            <a:endParaRPr lang="en-US" sz="1700" dirty="0"/>
          </a:p>
        </p:txBody>
      </p:sp>
      <p:sp>
        <p:nvSpPr>
          <p:cNvPr id="7" name="num-1"/>
          <p:cNvSpPr/>
          <p:nvPr/>
        </p:nvSpPr>
        <p:spPr>
          <a:xfrm>
            <a:off x="548640" y="20574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057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9659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______! I'm Badr.   B: Hi, Badr. I'm Jim.</a:t>
            </a:r>
            <a:endParaRPr lang="en-US" sz="1800" dirty="0"/>
          </a:p>
        </p:txBody>
      </p:sp>
      <p:sp>
        <p:nvSpPr>
          <p:cNvPr id="10" name="reveal-1-ans-bg-158"/>
          <p:cNvSpPr/>
          <p:nvPr/>
        </p:nvSpPr>
        <p:spPr>
          <a:xfrm>
            <a:off x="8732520" y="2029968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159"/>
          <p:cNvSpPr txBox="1"/>
          <p:nvPr/>
        </p:nvSpPr>
        <p:spPr>
          <a:xfrm>
            <a:off x="8732520" y="2029968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Good morning</a:t>
            </a:r>
            <a:endParaRPr lang="en-US" sz="1600" dirty="0"/>
          </a:p>
        </p:txBody>
      </p:sp>
      <p:sp>
        <p:nvSpPr>
          <p:cNvPr id="12" name="num-2"/>
          <p:cNvSpPr/>
          <p:nvPr/>
        </p:nvSpPr>
        <p:spPr>
          <a:xfrm>
            <a:off x="548640" y="272491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27249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63347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______, Rick?   B: Fine, thanks.</a:t>
            </a:r>
            <a:endParaRPr lang="en-US" sz="1800" dirty="0"/>
          </a:p>
        </p:txBody>
      </p:sp>
      <p:sp>
        <p:nvSpPr>
          <p:cNvPr id="15" name="reveal-2-ans-bg-160"/>
          <p:cNvSpPr/>
          <p:nvPr/>
        </p:nvSpPr>
        <p:spPr>
          <a:xfrm>
            <a:off x="8732520" y="2697480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6" name="reveal-2-ans-161"/>
          <p:cNvSpPr txBox="1"/>
          <p:nvPr/>
        </p:nvSpPr>
        <p:spPr>
          <a:xfrm>
            <a:off x="8732520" y="2697480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How are you</a:t>
            </a:r>
            <a:endParaRPr lang="en-US" sz="1600" dirty="0"/>
          </a:p>
        </p:txBody>
      </p:sp>
      <p:sp>
        <p:nvSpPr>
          <p:cNvPr id="17" name="num-3"/>
          <p:cNvSpPr/>
          <p:nvPr/>
        </p:nvSpPr>
        <p:spPr>
          <a:xfrm>
            <a:off x="548640" y="339242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33924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30098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______ Robert. My friends call me Bob.</a:t>
            </a:r>
            <a:endParaRPr lang="en-US" sz="1800" dirty="0"/>
          </a:p>
        </p:txBody>
      </p:sp>
      <p:sp>
        <p:nvSpPr>
          <p:cNvPr id="20" name="reveal-3-ans-bg-162"/>
          <p:cNvSpPr/>
          <p:nvPr/>
        </p:nvSpPr>
        <p:spPr>
          <a:xfrm>
            <a:off x="8732520" y="3364992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1" name="reveal-3-ans-163"/>
          <p:cNvSpPr txBox="1"/>
          <p:nvPr/>
        </p:nvSpPr>
        <p:spPr>
          <a:xfrm>
            <a:off x="8732520" y="3364992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My name is</a:t>
            </a:r>
            <a:endParaRPr lang="en-US" sz="1600" dirty="0"/>
          </a:p>
        </p:txBody>
      </p:sp>
      <p:sp>
        <p:nvSpPr>
          <p:cNvPr id="22" name="num-4"/>
          <p:cNvSpPr/>
          <p:nvPr/>
        </p:nvSpPr>
        <p:spPr>
          <a:xfrm>
            <a:off x="548640" y="405993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48640" y="40599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396849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This is my friend, Mike.   B: ______, Mike.</a:t>
            </a:r>
            <a:endParaRPr lang="en-US" sz="1800" dirty="0"/>
          </a:p>
        </p:txBody>
      </p:sp>
      <p:sp>
        <p:nvSpPr>
          <p:cNvPr id="25" name="reveal-4-ans-bg-164"/>
          <p:cNvSpPr/>
          <p:nvPr/>
        </p:nvSpPr>
        <p:spPr>
          <a:xfrm>
            <a:off x="8732520" y="4032504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6" name="reveal-4-ans-165"/>
          <p:cNvSpPr txBox="1"/>
          <p:nvPr/>
        </p:nvSpPr>
        <p:spPr>
          <a:xfrm>
            <a:off x="8732520" y="4032504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Nice to meet you</a:t>
            </a:r>
            <a:endParaRPr lang="en-US" sz="1600" dirty="0"/>
          </a:p>
        </p:txBody>
      </p:sp>
      <p:sp>
        <p:nvSpPr>
          <p:cNvPr id="27" name="num-5"/>
          <p:cNvSpPr/>
          <p:nvPr/>
        </p:nvSpPr>
        <p:spPr>
          <a:xfrm>
            <a:off x="548640" y="472744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" y="47274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188720" y="463600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Bye, Hameed.   B: ______!</a:t>
            </a:r>
            <a:endParaRPr lang="en-US" sz="1800" dirty="0"/>
          </a:p>
        </p:txBody>
      </p:sp>
      <p:sp>
        <p:nvSpPr>
          <p:cNvPr id="30" name="reveal-5-ans-bg-166"/>
          <p:cNvSpPr/>
          <p:nvPr/>
        </p:nvSpPr>
        <p:spPr>
          <a:xfrm>
            <a:off x="8732520" y="4700016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1" name="reveal-5-ans-167"/>
          <p:cNvSpPr txBox="1"/>
          <p:nvPr/>
        </p:nvSpPr>
        <p:spPr>
          <a:xfrm>
            <a:off x="8732520" y="4700016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See you later</a:t>
            </a:r>
            <a:endParaRPr lang="en-US" sz="1600" dirty="0"/>
          </a:p>
        </p:txBody>
      </p:sp>
      <p:sp>
        <p:nvSpPr>
          <p:cNvPr id="32" name="num-6"/>
          <p:cNvSpPr/>
          <p:nvPr/>
        </p:nvSpPr>
        <p:spPr>
          <a:xfrm>
            <a:off x="548640" y="53949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5394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1188720" y="53035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A: ______, Mike. It's 8 p.m.!</a:t>
            </a:r>
            <a:endParaRPr lang="en-US" sz="1800" dirty="0"/>
          </a:p>
        </p:txBody>
      </p:sp>
      <p:sp>
        <p:nvSpPr>
          <p:cNvPr id="35" name="reveal-6-ans-bg-168"/>
          <p:cNvSpPr/>
          <p:nvPr/>
        </p:nvSpPr>
        <p:spPr>
          <a:xfrm>
            <a:off x="8732520" y="5367528"/>
            <a:ext cx="265176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6" name="reveal-6-ans-169"/>
          <p:cNvSpPr txBox="1"/>
          <p:nvPr/>
        </p:nvSpPr>
        <p:spPr>
          <a:xfrm>
            <a:off x="8732520" y="5367528"/>
            <a:ext cx="26517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Good evening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20" grpId="0"/>
      <p:bldP spid="21" grpId="0"/>
      <p:bldP spid="25" grpId="0"/>
      <p:bldP spid="26" grpId="0"/>
      <p:bldP spid="30" grpId="0"/>
      <p:bldP spid="31" grpId="0"/>
      <p:bldP spid="35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3: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two sentences about a person in our school.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2103120" y="3200400"/>
            <a:ext cx="9235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His name is ______.   She's my ______.</a:t>
            </a:r>
            <a:endParaRPr lang="en-US" sz="2200" dirty="0"/>
          </a:p>
        </p:txBody>
      </p:sp>
      <p:sp>
        <p:nvSpPr>
          <p:cNvPr id="10" name="reveal-1-ans-bg-170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171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He's our principal. His name is Mr. Albadri.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4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 Right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use falling intonation in questions and choose the right response.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Pronunciation + listening + about you</a:t>
            </a:r>
            <a:endParaRPr lang="en-US" sz="1500" dirty="0"/>
          </a:p>
        </p:txBody>
      </p:sp>
      <p:pic>
        <p:nvPicPr>
          <p:cNvPr id="8" name="Image 0" descr="Mo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Mona</a:t>
            </a:r>
            <a:endParaRPr lang="en-US" sz="1400" dirty="0"/>
          </a:p>
        </p:txBody>
      </p:sp>
      <p:pic>
        <p:nvPicPr>
          <p:cNvPr id="10" name="Image 1" descr="Mr. Por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Mr. Porter</a:t>
            </a:r>
            <a:endParaRPr lang="en-US" sz="1400" dirty="0"/>
          </a:p>
        </p:txBody>
      </p:sp>
      <p:pic>
        <p:nvPicPr>
          <p:cNvPr id="12" name="Image 2" descr="Danny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Danny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voice goes down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4: Pronunciation</a:t>
            </a:r>
            <a:endParaRPr lang="en-US" sz="13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417320"/>
            <a:ext cx="548640" cy="5486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4173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 and repeat</a:t>
            </a:r>
            <a:endParaRPr lang="en-US" sz="1500" dirty="0"/>
          </a:p>
        </p:txBody>
      </p:sp>
      <p:sp>
        <p:nvSpPr>
          <p:cNvPr id="8" name="num-1"/>
          <p:cNvSpPr/>
          <p:nvPr/>
        </p:nvSpPr>
        <p:spPr>
          <a:xfrm>
            <a:off x="548640" y="22402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48640" y="22402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188720" y="21488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What's your name?  ↘</a:t>
            </a:r>
            <a:endParaRPr lang="en-US" sz="2600" dirty="0"/>
          </a:p>
        </p:txBody>
      </p:sp>
      <p:sp>
        <p:nvSpPr>
          <p:cNvPr id="11" name="num-2"/>
          <p:cNvSpPr/>
          <p:nvPr/>
        </p:nvSpPr>
        <p:spPr>
          <a:xfrm>
            <a:off x="548640" y="29718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48640" y="2971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1188720" y="28803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How are you?  ↘</a:t>
            </a:r>
            <a:endParaRPr lang="en-US" sz="2600" dirty="0"/>
          </a:p>
        </p:txBody>
      </p:sp>
      <p:sp>
        <p:nvSpPr>
          <p:cNvPr id="14" name="num-3"/>
          <p:cNvSpPr/>
          <p:nvPr/>
        </p:nvSpPr>
        <p:spPr>
          <a:xfrm>
            <a:off x="548640" y="37033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48640" y="3703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1188720" y="36118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How's it going?  ↘</a:t>
            </a:r>
            <a:endParaRPr lang="en-US" sz="2600" dirty="0"/>
          </a:p>
        </p:txBody>
      </p:sp>
      <p:sp>
        <p:nvSpPr>
          <p:cNvPr id="17" name="num-4"/>
          <p:cNvSpPr/>
          <p:nvPr/>
        </p:nvSpPr>
        <p:spPr>
          <a:xfrm>
            <a:off x="548640" y="44348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48640" y="4434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1188720" y="43434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Where are you from?  ↘</a:t>
            </a:r>
            <a:endParaRPr lang="en-US" sz="2600" dirty="0"/>
          </a:p>
        </p:txBody>
      </p:sp>
      <p:sp>
        <p:nvSpPr>
          <p:cNvPr id="20" name="num-5"/>
          <p:cNvSpPr/>
          <p:nvPr/>
        </p:nvSpPr>
        <p:spPr>
          <a:xfrm>
            <a:off x="548640" y="51663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548640" y="5166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1188720" y="50749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How do you spell your name?  ↘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Listen. Choose the response.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4: Listening</a:t>
            </a:r>
            <a:endParaRPr lang="en-US" sz="13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50876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463040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1</a:t>
            </a:r>
            <a:endParaRPr lang="en-US" sz="2200" dirty="0"/>
          </a:p>
        </p:txBody>
      </p:sp>
      <p:sp>
        <p:nvSpPr>
          <p:cNvPr id="8" name="reveal-1-ring-172"/>
          <p:cNvSpPr/>
          <p:nvPr/>
        </p:nvSpPr>
        <p:spPr>
          <a:xfrm>
            <a:off x="1645920" y="1490472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1828800" y="1463040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Not bad.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6492240" y="1463040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Goodbye.</a:t>
            </a:r>
            <a:endParaRPr lang="en-US" sz="2000" dirty="0"/>
          </a:p>
        </p:txBody>
      </p:sp>
      <p:pic>
        <p:nvPicPr>
          <p:cNvPr id="6" name="Media 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640" y="2295144"/>
            <a:ext cx="502920" cy="5029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249424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1828800" y="224942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Take care.</a:t>
            </a:r>
            <a:endParaRPr lang="en-US" sz="2000" dirty="0"/>
          </a:p>
        </p:txBody>
      </p:sp>
      <p:sp>
        <p:nvSpPr>
          <p:cNvPr id="14" name="reveal-2-ring-173"/>
          <p:cNvSpPr/>
          <p:nvPr/>
        </p:nvSpPr>
        <p:spPr>
          <a:xfrm>
            <a:off x="6309360" y="2276856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6492240" y="224942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My name is Huda.</a:t>
            </a:r>
            <a:endParaRPr lang="en-US" sz="2000" dirty="0"/>
          </a:p>
        </p:txBody>
      </p:sp>
      <p:pic>
        <p:nvPicPr>
          <p:cNvPr id="9" name="Media 2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8640" y="3081528"/>
            <a:ext cx="502920" cy="5029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035808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reveal-3-ring-174"/>
          <p:cNvSpPr/>
          <p:nvPr/>
        </p:nvSpPr>
        <p:spPr>
          <a:xfrm>
            <a:off x="1645920" y="3063240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1828800" y="303580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Nice to meet you.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6492240" y="303580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I'm OK.</a:t>
            </a:r>
            <a:endParaRPr lang="en-US" sz="2000" dirty="0"/>
          </a:p>
        </p:txBody>
      </p:sp>
      <p:pic>
        <p:nvPicPr>
          <p:cNvPr id="12" name="Media 3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8640" y="3867912"/>
            <a:ext cx="502920" cy="50292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822192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4</a:t>
            </a:r>
            <a:endParaRPr lang="en-US" sz="2200" dirty="0"/>
          </a:p>
        </p:txBody>
      </p:sp>
      <p:sp>
        <p:nvSpPr>
          <p:cNvPr id="23" name="Text 16"/>
          <p:cNvSpPr txBox="1"/>
          <p:nvPr/>
        </p:nvSpPr>
        <p:spPr>
          <a:xfrm>
            <a:off x="1828800" y="382219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See you later.</a:t>
            </a:r>
            <a:endParaRPr lang="en-US" sz="2000" dirty="0"/>
          </a:p>
        </p:txBody>
      </p:sp>
      <p:sp>
        <p:nvSpPr>
          <p:cNvPr id="24" name="reveal-4-ring-175"/>
          <p:cNvSpPr/>
          <p:nvPr/>
        </p:nvSpPr>
        <p:spPr>
          <a:xfrm>
            <a:off x="6309360" y="3849624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25" name="Text 18"/>
          <p:cNvSpPr txBox="1"/>
          <p:nvPr/>
        </p:nvSpPr>
        <p:spPr>
          <a:xfrm>
            <a:off x="6492240" y="382219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Good morning, Mr. Porter.</a:t>
            </a:r>
            <a:endParaRPr lang="en-US" sz="2000" dirty="0"/>
          </a:p>
        </p:txBody>
      </p:sp>
      <p:pic>
        <p:nvPicPr>
          <p:cNvPr id="15" name="Media 4">
            <a:hlinkClick r:id="" action="ppaction://media"/>
          </p:cNvPr>
          <p:cNvPicPr>
            <a:picLocks noChangeAspect="1"/>
          </p:cNvPicPr>
          <p:nvPr>
            <a:vide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8640" y="4654296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4608576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5</a:t>
            </a:r>
            <a:endParaRPr lang="en-US" sz="2200" dirty="0"/>
          </a:p>
        </p:txBody>
      </p:sp>
      <p:sp>
        <p:nvSpPr>
          <p:cNvPr id="28" name="reveal-5-ring-176"/>
          <p:cNvSpPr/>
          <p:nvPr/>
        </p:nvSpPr>
        <p:spPr>
          <a:xfrm>
            <a:off x="1645920" y="4636008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29" name="Text 21"/>
          <p:cNvSpPr txBox="1"/>
          <p:nvPr/>
        </p:nvSpPr>
        <p:spPr>
          <a:xfrm>
            <a:off x="1828800" y="460857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Bye. Take care.</a:t>
            </a:r>
            <a:endParaRPr lang="en-US" sz="2000" dirty="0"/>
          </a:p>
        </p:txBody>
      </p:sp>
      <p:sp>
        <p:nvSpPr>
          <p:cNvPr id="30" name="Text 22"/>
          <p:cNvSpPr txBox="1"/>
          <p:nvPr/>
        </p:nvSpPr>
        <p:spPr>
          <a:xfrm>
            <a:off x="6492240" y="460857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Fine, thanks.</a:t>
            </a:r>
            <a:endParaRPr lang="en-US" sz="2000" dirty="0"/>
          </a:p>
        </p:txBody>
      </p:sp>
      <p:pic>
        <p:nvPicPr>
          <p:cNvPr id="18" name="Media 5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48640" y="5440680"/>
            <a:ext cx="502920" cy="50292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5394960"/>
            <a:ext cx="365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6</a:t>
            </a:r>
            <a:endParaRPr lang="en-US" sz="2200" dirty="0"/>
          </a:p>
        </p:txBody>
      </p:sp>
      <p:sp>
        <p:nvSpPr>
          <p:cNvPr id="33" name="Text 24"/>
          <p:cNvSpPr txBox="1"/>
          <p:nvPr/>
        </p:nvSpPr>
        <p:spPr>
          <a:xfrm>
            <a:off x="1828800" y="5394960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a.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Nice to meet you, too.</a:t>
            </a:r>
            <a:endParaRPr lang="en-US" sz="2000" dirty="0"/>
          </a:p>
        </p:txBody>
      </p:sp>
      <p:sp>
        <p:nvSpPr>
          <p:cNvPr id="34" name="reveal-6-ring-177"/>
          <p:cNvSpPr/>
          <p:nvPr/>
        </p:nvSpPr>
        <p:spPr>
          <a:xfrm>
            <a:off x="6309360" y="5422392"/>
            <a:ext cx="4572000" cy="548640"/>
          </a:xfrm>
          <a:prstGeom prst="roundRect">
            <a:avLst>
              <a:gd name="adj" fmla="val 50000"/>
            </a:avLst>
          </a:prstGeom>
          <a:solidFill>
            <a:srgbClr val="E6F4EE"/>
          </a:solidFill>
          <a:ln w="25400">
            <a:solidFill>
              <a:srgbClr val="157A55"/>
            </a:solidFill>
            <a:prstDash val="solid"/>
          </a:ln>
        </p:spPr>
      </p:sp>
      <p:sp>
        <p:nvSpPr>
          <p:cNvPr id="35" name="Text 26"/>
          <p:cNvSpPr txBox="1"/>
          <p:nvPr/>
        </p:nvSpPr>
        <p:spPr>
          <a:xfrm>
            <a:off x="6492240" y="5394960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4E2D"/>
                </a:solidFill>
              </a:rPr>
              <a:t>b. 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I'm fine, thanks.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8" grpId="0"/>
      <p:bldP spid="24" grpId="0"/>
      <p:bldP spid="28" grpId="0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you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4: About you</a:t>
            </a:r>
            <a:endParaRPr lang="en-US" sz="1300" dirty="0"/>
          </a:p>
        </p:txBody>
      </p:sp>
      <p:sp>
        <p:nvSpPr>
          <p:cNvPr id="6" name="card-1"/>
          <p:cNvSpPr/>
          <p:nvPr/>
        </p:nvSpPr>
        <p:spPr>
          <a:xfrm>
            <a:off x="548640" y="160020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icon-bg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8" name="Image 0" descr="PiPencilLi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1956816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How do you spell your first name?</a:t>
            </a:r>
            <a:endParaRPr lang="en-US" sz="1700" dirty="0"/>
          </a:p>
        </p:txBody>
      </p:sp>
      <p:sp>
        <p:nvSpPr>
          <p:cNvPr id="10" name="card-2"/>
          <p:cNvSpPr/>
          <p:nvPr/>
        </p:nvSpPr>
        <p:spPr>
          <a:xfrm>
            <a:off x="3326130" y="160020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1" name="icon-bg"/>
          <p:cNvSpPr/>
          <p:nvPr/>
        </p:nvSpPr>
        <p:spPr>
          <a:xfrm>
            <a:off x="355473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12" name="Image 1" descr="PiPencilLin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746" y="1956816"/>
            <a:ext cx="384048" cy="38404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55473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How do you spell your last name?</a:t>
            </a:r>
            <a:endParaRPr lang="en-US" sz="1700" dirty="0"/>
          </a:p>
        </p:txBody>
      </p:sp>
      <p:sp>
        <p:nvSpPr>
          <p:cNvPr id="14" name="card-3"/>
          <p:cNvSpPr/>
          <p:nvPr/>
        </p:nvSpPr>
        <p:spPr>
          <a:xfrm>
            <a:off x="6103620" y="160020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5" name="icon-bg"/>
          <p:cNvSpPr/>
          <p:nvPr/>
        </p:nvSpPr>
        <p:spPr>
          <a:xfrm>
            <a:off x="633222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16" name="Image 2" descr="PiUsersThre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236" y="195681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3222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What do your friends call you?</a:t>
            </a:r>
            <a:endParaRPr lang="en-US" sz="1700" dirty="0"/>
          </a:p>
        </p:txBody>
      </p:sp>
      <p:sp>
        <p:nvSpPr>
          <p:cNvPr id="18" name="card-4"/>
          <p:cNvSpPr/>
          <p:nvPr/>
        </p:nvSpPr>
        <p:spPr>
          <a:xfrm>
            <a:off x="8881110" y="160020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9" name="icon-bg"/>
          <p:cNvSpPr/>
          <p:nvPr/>
        </p:nvSpPr>
        <p:spPr>
          <a:xfrm>
            <a:off x="910971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20" name="Image 3" descr="PiHandshak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726" y="1956816"/>
            <a:ext cx="384048" cy="38404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9109710" y="256032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What's your best friend's name?</a:t>
            </a:r>
            <a:endParaRPr lang="en-US" sz="1700" dirty="0"/>
          </a:p>
        </p:txBody>
      </p:sp>
      <p:sp>
        <p:nvSpPr>
          <p:cNvPr id="22" name="card-5"/>
          <p:cNvSpPr/>
          <p:nvPr/>
        </p:nvSpPr>
        <p:spPr>
          <a:xfrm>
            <a:off x="548640" y="384048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3" name="icon-bg"/>
          <p:cNvSpPr/>
          <p:nvPr/>
        </p:nvSpPr>
        <p:spPr>
          <a:xfrm>
            <a:off x="777240" y="406908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24" name="Image 4" descr="PiUs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4197096"/>
            <a:ext cx="384048" cy="384048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77240" y="480060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What's your dad's name?</a:t>
            </a:r>
            <a:endParaRPr lang="en-US" sz="1700" dirty="0"/>
          </a:p>
        </p:txBody>
      </p:sp>
      <p:sp>
        <p:nvSpPr>
          <p:cNvPr id="26" name="card-6"/>
          <p:cNvSpPr/>
          <p:nvPr/>
        </p:nvSpPr>
        <p:spPr>
          <a:xfrm>
            <a:off x="3326130" y="384048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7" name="icon-bg"/>
          <p:cNvSpPr/>
          <p:nvPr/>
        </p:nvSpPr>
        <p:spPr>
          <a:xfrm>
            <a:off x="3554730" y="406908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28" name="Image 5" descr="PiUs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746" y="4197096"/>
            <a:ext cx="384048" cy="384048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3554730" y="480060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What's your brother's name?</a:t>
            </a:r>
            <a:endParaRPr lang="en-US" sz="1700" dirty="0"/>
          </a:p>
        </p:txBody>
      </p:sp>
      <p:sp>
        <p:nvSpPr>
          <p:cNvPr id="30" name="card-7"/>
          <p:cNvSpPr/>
          <p:nvPr/>
        </p:nvSpPr>
        <p:spPr>
          <a:xfrm>
            <a:off x="6103620" y="384048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31" name="icon-bg"/>
          <p:cNvSpPr/>
          <p:nvPr/>
        </p:nvSpPr>
        <p:spPr>
          <a:xfrm>
            <a:off x="6332220" y="406908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32" name="Image 6" descr="PiChalkboardTeach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236" y="4197096"/>
            <a:ext cx="384048" cy="384048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6332220" y="480060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What's your teacher's name?</a:t>
            </a:r>
            <a:endParaRPr lang="en-US" sz="1700" dirty="0"/>
          </a:p>
        </p:txBody>
      </p:sp>
      <p:sp>
        <p:nvSpPr>
          <p:cNvPr id="34" name="card-8"/>
          <p:cNvSpPr/>
          <p:nvPr/>
        </p:nvSpPr>
        <p:spPr>
          <a:xfrm>
            <a:off x="8881110" y="3840480"/>
            <a:ext cx="250317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35" name="icon-bg"/>
          <p:cNvSpPr/>
          <p:nvPr/>
        </p:nvSpPr>
        <p:spPr>
          <a:xfrm>
            <a:off x="9109710" y="406908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36" name="Image 7" descr="PiSmiley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7726" y="4197096"/>
            <a:ext cx="384048" cy="384048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9109710" y="4800600"/>
            <a:ext cx="20459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How are you today?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4: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me one question. Make your voice go down.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2103120" y="3200400"/>
            <a:ext cx="9235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3"/>
                </a:solidFill>
              </a:rPr>
              <a:t>What's …?   Where …?   How …?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5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Airport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understand and act out a conversation.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Conversation</a:t>
            </a:r>
            <a:endParaRPr lang="en-US" sz="1500" dirty="0"/>
          </a:p>
        </p:txBody>
      </p:sp>
      <p:pic>
        <p:nvPicPr>
          <p:cNvPr id="8" name="Image 0" descr="Carl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Carlos</a:t>
            </a:r>
            <a:endParaRPr lang="en-US" sz="1400" dirty="0"/>
          </a:p>
        </p:txBody>
      </p:sp>
      <p:pic>
        <p:nvPicPr>
          <p:cNvPr id="10" name="Image 1" descr="Ri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Rick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listen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Warm-up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AirplaneTil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meet a new person at the airport. What do you say?</a:t>
            </a:r>
            <a:endParaRPr lang="en-US" sz="3200" dirty="0"/>
          </a:p>
        </p:txBody>
      </p:sp>
      <p:sp>
        <p:nvSpPr>
          <p:cNvPr id="9" name="reveal-1-ans-bg-178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179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Are you Mr. …?   I'm …   Nice to meet you.   Welcome to …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Carlos meets Rick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Conversation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At the airport in Madrid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180" descr="Carlo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02536"/>
            <a:ext cx="446913" cy="446913"/>
          </a:xfrm>
          <a:prstGeom prst="rect">
            <a:avLst/>
          </a:prstGeom>
        </p:spPr>
      </p:pic>
      <p:sp>
        <p:nvSpPr>
          <p:cNvPr id="11" name="reveal-1-bubble-181"/>
          <p:cNvSpPr/>
          <p:nvPr/>
        </p:nvSpPr>
        <p:spPr>
          <a:xfrm>
            <a:off x="1160145" y="2011680"/>
            <a:ext cx="537337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182"/>
          <p:cNvSpPr txBox="1"/>
          <p:nvPr/>
        </p:nvSpPr>
        <p:spPr>
          <a:xfrm>
            <a:off x="1343025" y="2011680"/>
            <a:ext cx="50990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Carlos: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Excuse me. Are you Mr. Rick Morgan?</a:t>
            </a:r>
            <a:endParaRPr lang="en-US" sz="1700" dirty="0"/>
          </a:p>
        </p:txBody>
      </p:sp>
      <p:pic>
        <p:nvPicPr>
          <p:cNvPr id="13" name="reveal-2-face-183" descr="Ric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7367" y="2522601"/>
            <a:ext cx="446913" cy="446913"/>
          </a:xfrm>
          <a:prstGeom prst="rect">
            <a:avLst/>
          </a:prstGeom>
        </p:spPr>
      </p:pic>
      <p:sp>
        <p:nvSpPr>
          <p:cNvPr id="14" name="reveal-2-bubble-184"/>
          <p:cNvSpPr/>
          <p:nvPr/>
        </p:nvSpPr>
        <p:spPr>
          <a:xfrm>
            <a:off x="8314055" y="2531745"/>
            <a:ext cx="245872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185"/>
          <p:cNvSpPr txBox="1"/>
          <p:nvPr/>
        </p:nvSpPr>
        <p:spPr>
          <a:xfrm>
            <a:off x="8496935" y="2531745"/>
            <a:ext cx="21844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Rick: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Yes, I am.</a:t>
            </a:r>
            <a:endParaRPr lang="en-US" sz="1700" dirty="0"/>
          </a:p>
        </p:txBody>
      </p:sp>
      <p:pic>
        <p:nvPicPr>
          <p:cNvPr id="16" name="reveal-3-face-186" descr="Carlo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042666"/>
            <a:ext cx="446913" cy="446913"/>
          </a:xfrm>
          <a:prstGeom prst="rect">
            <a:avLst/>
          </a:prstGeom>
        </p:spPr>
      </p:pic>
      <p:sp>
        <p:nvSpPr>
          <p:cNvPr id="17" name="reveal-3-bubble-187"/>
          <p:cNvSpPr/>
          <p:nvPr/>
        </p:nvSpPr>
        <p:spPr>
          <a:xfrm>
            <a:off x="1160145" y="3051810"/>
            <a:ext cx="78562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188"/>
          <p:cNvSpPr txBox="1"/>
          <p:nvPr/>
        </p:nvSpPr>
        <p:spPr>
          <a:xfrm>
            <a:off x="1343025" y="3051810"/>
            <a:ext cx="7581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Carlos: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Hello! I'm Carlos Rodriguez. I work for your company here.</a:t>
            </a:r>
            <a:endParaRPr lang="en-US" sz="1700" dirty="0"/>
          </a:p>
        </p:txBody>
      </p:sp>
      <p:pic>
        <p:nvPicPr>
          <p:cNvPr id="19" name="reveal-4-face-189" descr="Rick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7367" y="3562731"/>
            <a:ext cx="446913" cy="446913"/>
          </a:xfrm>
          <a:prstGeom prst="rect">
            <a:avLst/>
          </a:prstGeom>
        </p:spPr>
      </p:pic>
      <p:sp>
        <p:nvSpPr>
          <p:cNvPr id="20" name="reveal-4-bubble-190"/>
          <p:cNvSpPr/>
          <p:nvPr/>
        </p:nvSpPr>
        <p:spPr>
          <a:xfrm>
            <a:off x="5831205" y="3571875"/>
            <a:ext cx="494157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1" name="reveal-4-line-191"/>
          <p:cNvSpPr txBox="1"/>
          <p:nvPr/>
        </p:nvSpPr>
        <p:spPr>
          <a:xfrm>
            <a:off x="6014085" y="3571875"/>
            <a:ext cx="46672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Rick: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Oh, hi, Carlos. Nice to meet you.</a:t>
            </a:r>
            <a:endParaRPr lang="en-US" sz="1700" dirty="0"/>
          </a:p>
        </p:txBody>
      </p:sp>
      <p:pic>
        <p:nvPicPr>
          <p:cNvPr id="22" name="reveal-5-face-192" descr="Carlos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082796"/>
            <a:ext cx="446913" cy="446913"/>
          </a:xfrm>
          <a:prstGeom prst="rect">
            <a:avLst/>
          </a:prstGeom>
        </p:spPr>
      </p:pic>
      <p:sp>
        <p:nvSpPr>
          <p:cNvPr id="23" name="reveal-5-bubble-193"/>
          <p:cNvSpPr/>
          <p:nvPr/>
        </p:nvSpPr>
        <p:spPr>
          <a:xfrm>
            <a:off x="1160145" y="4091940"/>
            <a:ext cx="59131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4" name="reveal-5-line-194"/>
          <p:cNvSpPr txBox="1"/>
          <p:nvPr/>
        </p:nvSpPr>
        <p:spPr>
          <a:xfrm>
            <a:off x="1343025" y="4091940"/>
            <a:ext cx="5638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Carlos: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Nice to meet you, too. Welcome to Spain!</a:t>
            </a:r>
            <a:endParaRPr lang="en-US" sz="1700" dirty="0"/>
          </a:p>
        </p:txBody>
      </p:sp>
      <p:pic>
        <p:nvPicPr>
          <p:cNvPr id="25" name="reveal-6-face-195" descr="Rick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7367" y="4602861"/>
            <a:ext cx="446913" cy="446913"/>
          </a:xfrm>
          <a:prstGeom prst="rect">
            <a:avLst/>
          </a:prstGeom>
        </p:spPr>
      </p:pic>
      <p:sp>
        <p:nvSpPr>
          <p:cNvPr id="26" name="reveal-6-bubble-196"/>
          <p:cNvSpPr/>
          <p:nvPr/>
        </p:nvSpPr>
        <p:spPr>
          <a:xfrm>
            <a:off x="4211955" y="4612005"/>
            <a:ext cx="656082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7" name="reveal-6-line-197"/>
          <p:cNvSpPr txBox="1"/>
          <p:nvPr/>
        </p:nvSpPr>
        <p:spPr>
          <a:xfrm>
            <a:off x="4394835" y="4612005"/>
            <a:ext cx="62865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Rick: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Thanks. It's my first time here. I'm very happy.</a:t>
            </a:r>
            <a:endParaRPr lang="en-US" sz="1700" dirty="0"/>
          </a:p>
        </p:txBody>
      </p:sp>
      <p:pic>
        <p:nvPicPr>
          <p:cNvPr id="28" name="reveal-7-face-198" descr="Carlos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5122926"/>
            <a:ext cx="446913" cy="446913"/>
          </a:xfrm>
          <a:prstGeom prst="rect">
            <a:avLst/>
          </a:prstGeom>
        </p:spPr>
      </p:pic>
      <p:sp>
        <p:nvSpPr>
          <p:cNvPr id="29" name="reveal-7-bubble-199"/>
          <p:cNvSpPr/>
          <p:nvPr/>
        </p:nvSpPr>
        <p:spPr>
          <a:xfrm>
            <a:off x="1160145" y="5132070"/>
            <a:ext cx="796417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30" name="reveal-7-line-200"/>
          <p:cNvSpPr txBox="1"/>
          <p:nvPr/>
        </p:nvSpPr>
        <p:spPr>
          <a:xfrm>
            <a:off x="1343025" y="5132070"/>
            <a:ext cx="7689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Carlos: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Great! Our team is at a restaurant. Lunch is ready for you.</a:t>
            </a:r>
            <a:endParaRPr lang="en-US" sz="1700" dirty="0"/>
          </a:p>
        </p:txBody>
      </p:sp>
      <p:pic>
        <p:nvPicPr>
          <p:cNvPr id="31" name="reveal-8-face-201" descr="Rick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37367" y="5642991"/>
            <a:ext cx="446913" cy="446913"/>
          </a:xfrm>
          <a:prstGeom prst="rect">
            <a:avLst/>
          </a:prstGeom>
        </p:spPr>
      </p:pic>
      <p:sp>
        <p:nvSpPr>
          <p:cNvPr id="32" name="reveal-8-bubble-202"/>
          <p:cNvSpPr/>
          <p:nvPr/>
        </p:nvSpPr>
        <p:spPr>
          <a:xfrm>
            <a:off x="6263005" y="5652135"/>
            <a:ext cx="450977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33" name="reveal-8-line-203"/>
          <p:cNvSpPr txBox="1"/>
          <p:nvPr/>
        </p:nvSpPr>
        <p:spPr>
          <a:xfrm>
            <a:off x="6445885" y="5652135"/>
            <a:ext cx="42354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Rick: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Wonderful. I'm really hungry!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4" grpId="0"/>
      <p:bldP spid="26" grpId="0"/>
      <p:bldP spid="27" grpId="0"/>
      <p:bldP spid="29" grpId="0"/>
      <p:bldP spid="30" grpId="0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the questions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Practice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Where are Carlos and Rick?</a:t>
            </a:r>
            <a:endParaRPr lang="en-US" sz="2000" dirty="0"/>
          </a:p>
        </p:txBody>
      </p:sp>
      <p:sp>
        <p:nvSpPr>
          <p:cNvPr id="9" name="reveal-1-ans-bg-204"/>
          <p:cNvSpPr/>
          <p:nvPr/>
        </p:nvSpPr>
        <p:spPr>
          <a:xfrm>
            <a:off x="8458200" y="1664208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05"/>
          <p:cNvSpPr txBox="1"/>
          <p:nvPr/>
        </p:nvSpPr>
        <p:spPr>
          <a:xfrm>
            <a:off x="8458200" y="1664208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At the airport.</a:t>
            </a:r>
            <a:endParaRPr lang="en-US" sz="1800" dirty="0"/>
          </a:p>
        </p:txBody>
      </p:sp>
      <p:sp>
        <p:nvSpPr>
          <p:cNvPr id="11" name="num-2"/>
          <p:cNvSpPr/>
          <p:nvPr/>
        </p:nvSpPr>
        <p:spPr>
          <a:xfrm>
            <a:off x="548640" y="249631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963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0487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What's Carlos's last name?</a:t>
            </a:r>
            <a:endParaRPr lang="en-US" sz="2000" dirty="0"/>
          </a:p>
        </p:txBody>
      </p:sp>
      <p:sp>
        <p:nvSpPr>
          <p:cNvPr id="14" name="reveal-2-ans-bg-206"/>
          <p:cNvSpPr/>
          <p:nvPr/>
        </p:nvSpPr>
        <p:spPr>
          <a:xfrm>
            <a:off x="8458200" y="2468880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07"/>
          <p:cNvSpPr txBox="1"/>
          <p:nvPr/>
        </p:nvSpPr>
        <p:spPr>
          <a:xfrm>
            <a:off x="8458200" y="2468880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Rodriguez.</a:t>
            </a:r>
            <a:endParaRPr lang="en-US" sz="1800" dirty="0"/>
          </a:p>
        </p:txBody>
      </p:sp>
      <p:sp>
        <p:nvSpPr>
          <p:cNvPr id="16" name="num-3"/>
          <p:cNvSpPr/>
          <p:nvPr/>
        </p:nvSpPr>
        <p:spPr>
          <a:xfrm>
            <a:off x="548640" y="330098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20954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Is it Rick's first time in Spain?</a:t>
            </a:r>
            <a:endParaRPr lang="en-US" sz="2000" dirty="0"/>
          </a:p>
        </p:txBody>
      </p:sp>
      <p:sp>
        <p:nvSpPr>
          <p:cNvPr id="19" name="reveal-3-ans-bg-208"/>
          <p:cNvSpPr/>
          <p:nvPr/>
        </p:nvSpPr>
        <p:spPr>
          <a:xfrm>
            <a:off x="8458200" y="3273552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209"/>
          <p:cNvSpPr txBox="1"/>
          <p:nvPr/>
        </p:nvSpPr>
        <p:spPr>
          <a:xfrm>
            <a:off x="8458200" y="3273552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Yes, it is.</a:t>
            </a:r>
            <a:endParaRPr lang="en-US" sz="1800" dirty="0"/>
          </a:p>
        </p:txBody>
      </p:sp>
      <p:sp>
        <p:nvSpPr>
          <p:cNvPr id="21" name="num-4"/>
          <p:cNvSpPr/>
          <p:nvPr/>
        </p:nvSpPr>
        <p:spPr>
          <a:xfrm>
            <a:off x="548640" y="410565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1056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01421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Where is the team?</a:t>
            </a:r>
            <a:endParaRPr lang="en-US" sz="2000" dirty="0"/>
          </a:p>
        </p:txBody>
      </p:sp>
      <p:sp>
        <p:nvSpPr>
          <p:cNvPr id="24" name="reveal-4-ans-bg-210"/>
          <p:cNvSpPr/>
          <p:nvPr/>
        </p:nvSpPr>
        <p:spPr>
          <a:xfrm>
            <a:off x="8458200" y="4078224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211"/>
          <p:cNvSpPr txBox="1"/>
          <p:nvPr/>
        </p:nvSpPr>
        <p:spPr>
          <a:xfrm>
            <a:off x="8458200" y="4078224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At a restaurant.</a:t>
            </a:r>
            <a:endParaRPr lang="en-US" sz="1800" dirty="0"/>
          </a:p>
        </p:txBody>
      </p:sp>
      <p:sp>
        <p:nvSpPr>
          <p:cNvPr id="26" name="num-5"/>
          <p:cNvSpPr/>
          <p:nvPr/>
        </p:nvSpPr>
        <p:spPr>
          <a:xfrm>
            <a:off x="548640" y="491032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9103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81888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Is Rick hungry?</a:t>
            </a:r>
            <a:endParaRPr lang="en-US" sz="2000" dirty="0"/>
          </a:p>
        </p:txBody>
      </p:sp>
      <p:sp>
        <p:nvSpPr>
          <p:cNvPr id="29" name="reveal-5-ans-bg-212"/>
          <p:cNvSpPr/>
          <p:nvPr/>
        </p:nvSpPr>
        <p:spPr>
          <a:xfrm>
            <a:off x="8458200" y="4882896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213"/>
          <p:cNvSpPr txBox="1"/>
          <p:nvPr/>
        </p:nvSpPr>
        <p:spPr>
          <a:xfrm>
            <a:off x="8458200" y="4882896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Yes, he is.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Practice</a:t>
            </a:r>
            <a:endParaRPr lang="en-US" sz="1300" dirty="0"/>
          </a:p>
        </p:txBody>
      </p:sp>
      <p:sp>
        <p:nvSpPr>
          <p:cNvPr id="6" name="column-1"/>
          <p:cNvSpPr/>
          <p:nvPr/>
        </p:nvSpPr>
        <p:spPr>
          <a:xfrm>
            <a:off x="548640" y="1600200"/>
            <a:ext cx="52806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column-1-label"/>
          <p:cNvSpPr/>
          <p:nvPr/>
        </p:nvSpPr>
        <p:spPr>
          <a:xfrm>
            <a:off x="82296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560320"/>
            <a:ext cx="47320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Are you (Mr. / Mrs. / Dr.) ______?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I'm ______.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Welcome to ______.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Is this your first time here?</a:t>
            </a:r>
            <a:endParaRPr lang="en-US" sz="2000" dirty="0"/>
          </a:p>
        </p:txBody>
      </p:sp>
      <p:sp>
        <p:nvSpPr>
          <p:cNvPr id="10" name="column-2"/>
          <p:cNvSpPr/>
          <p:nvPr/>
        </p:nvSpPr>
        <p:spPr>
          <a:xfrm>
            <a:off x="6103620" y="1600200"/>
            <a:ext cx="52806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1" name="column-2-label"/>
          <p:cNvSpPr/>
          <p:nvPr/>
        </p:nvSpPr>
        <p:spPr>
          <a:xfrm>
            <a:off x="637794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7794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6377940" y="2560320"/>
            <a:ext cx="47320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Yes.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Nice to meet you.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Thank you.</a:t>
            </a:r>
            <a:endParaRPr lang="en-US" sz="20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Yes. / No.</a:t>
            </a:r>
            <a:endParaRPr lang="en-US" sz="2000" dirty="0"/>
          </a:p>
        </p:txBody>
      </p:sp>
      <p:sp>
        <p:nvSpPr>
          <p:cNvPr id="14" name="reveal-1-ans-bg-214"/>
          <p:cNvSpPr/>
          <p:nvPr/>
        </p:nvSpPr>
        <p:spPr>
          <a:xfrm>
            <a:off x="548640" y="4892040"/>
            <a:ext cx="1083564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1-ans-215"/>
          <p:cNvSpPr txBox="1"/>
          <p:nvPr/>
        </p:nvSpPr>
        <p:spPr>
          <a:xfrm>
            <a:off x="548640" y="4892040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Are you Dr. Huda?  Yes.  I'm Asma. Welcome to Jeddah!  Thank you.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Quick check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Carlos and Rick are in Saudi Arabia.</a:t>
            </a:r>
            <a:endParaRPr lang="en-US" sz="2200" dirty="0"/>
          </a:p>
        </p:txBody>
      </p:sp>
      <p:sp>
        <p:nvSpPr>
          <p:cNvPr id="9" name="reveal-1-ans-bg-216"/>
          <p:cNvSpPr/>
          <p:nvPr/>
        </p:nvSpPr>
        <p:spPr>
          <a:xfrm>
            <a:off x="9738360" y="1664208"/>
            <a:ext cx="164592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17"/>
          <p:cNvSpPr txBox="1"/>
          <p:nvPr/>
        </p:nvSpPr>
        <p:spPr>
          <a:xfrm>
            <a:off x="9738360" y="1664208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False</a:t>
            </a:r>
            <a:endParaRPr lang="en-US" sz="2000" dirty="0"/>
          </a:p>
        </p:txBody>
      </p:sp>
      <p:sp>
        <p:nvSpPr>
          <p:cNvPr id="11" name="num-2"/>
          <p:cNvSpPr/>
          <p:nvPr/>
        </p:nvSpPr>
        <p:spPr>
          <a:xfrm>
            <a:off x="548640" y="25603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560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688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Carlos works for Rick's company.</a:t>
            </a:r>
            <a:endParaRPr lang="en-US" sz="2200" dirty="0"/>
          </a:p>
        </p:txBody>
      </p:sp>
      <p:sp>
        <p:nvSpPr>
          <p:cNvPr id="14" name="reveal-2-ans-bg-218"/>
          <p:cNvSpPr/>
          <p:nvPr/>
        </p:nvSpPr>
        <p:spPr>
          <a:xfrm>
            <a:off x="9738360" y="2532888"/>
            <a:ext cx="164592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19"/>
          <p:cNvSpPr txBox="1"/>
          <p:nvPr/>
        </p:nvSpPr>
        <p:spPr>
          <a:xfrm>
            <a:off x="9738360" y="2532888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True</a:t>
            </a:r>
            <a:endParaRPr lang="en-US" sz="2000" dirty="0"/>
          </a:p>
        </p:txBody>
      </p:sp>
      <p:sp>
        <p:nvSpPr>
          <p:cNvPr id="16" name="num-3"/>
          <p:cNvSpPr/>
          <p:nvPr/>
        </p:nvSpPr>
        <p:spPr>
          <a:xfrm>
            <a:off x="548640" y="34290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429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375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The team is at the airport.</a:t>
            </a:r>
            <a:endParaRPr lang="en-US" sz="2200" dirty="0"/>
          </a:p>
        </p:txBody>
      </p:sp>
      <p:sp>
        <p:nvSpPr>
          <p:cNvPr id="19" name="reveal-3-ans-bg-220"/>
          <p:cNvSpPr/>
          <p:nvPr/>
        </p:nvSpPr>
        <p:spPr>
          <a:xfrm>
            <a:off x="9738360" y="3401568"/>
            <a:ext cx="164592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221"/>
          <p:cNvSpPr txBox="1"/>
          <p:nvPr/>
        </p:nvSpPr>
        <p:spPr>
          <a:xfrm>
            <a:off x="9738360" y="3401568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False</a:t>
            </a:r>
            <a:endParaRPr lang="en-US" sz="2000" dirty="0"/>
          </a:p>
        </p:txBody>
      </p:sp>
      <p:sp>
        <p:nvSpPr>
          <p:cNvPr id="21" name="num-4"/>
          <p:cNvSpPr/>
          <p:nvPr/>
        </p:nvSpPr>
        <p:spPr>
          <a:xfrm>
            <a:off x="548640" y="42976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297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2062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Rick is very happy.</a:t>
            </a:r>
            <a:endParaRPr lang="en-US" sz="2200" dirty="0"/>
          </a:p>
        </p:txBody>
      </p:sp>
      <p:sp>
        <p:nvSpPr>
          <p:cNvPr id="24" name="reveal-4-ans-bg-222"/>
          <p:cNvSpPr/>
          <p:nvPr/>
        </p:nvSpPr>
        <p:spPr>
          <a:xfrm>
            <a:off x="9738360" y="4270248"/>
            <a:ext cx="164592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223"/>
          <p:cNvSpPr txBox="1"/>
          <p:nvPr/>
        </p:nvSpPr>
        <p:spPr>
          <a:xfrm>
            <a:off x="9738360" y="4270248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True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5: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one question for a visitor to your city.</a:t>
            </a:r>
            <a:endParaRPr lang="en-US" sz="3200" dirty="0"/>
          </a:p>
        </p:txBody>
      </p:sp>
      <p:sp>
        <p:nvSpPr>
          <p:cNvPr id="9" name="reveal-1-ans-bg-224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25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Is this your first time in Riyadh?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6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Student!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read a conversation and answer questions about it.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Reading</a:t>
            </a:r>
            <a:endParaRPr lang="en-US" sz="1500" dirty="0"/>
          </a:p>
        </p:txBody>
      </p:sp>
      <p:pic>
        <p:nvPicPr>
          <p:cNvPr id="8" name="Image 0" descr="Al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Ali</a:t>
            </a:r>
            <a:endParaRPr lang="en-US" sz="1400" dirty="0"/>
          </a:p>
        </p:txBody>
      </p:sp>
      <p:pic>
        <p:nvPicPr>
          <p:cNvPr id="10" name="Image 1" descr="Ahme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Ahmed</a:t>
            </a:r>
            <a:endParaRPr lang="en-US" sz="1400" dirty="0"/>
          </a:p>
        </p:txBody>
      </p:sp>
      <p:pic>
        <p:nvPicPr>
          <p:cNvPr id="12" name="Image 2" descr="Om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Omar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reading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6: Warm-up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Handsha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you say when you meet someone for the first time?</a:t>
            </a:r>
            <a:endParaRPr lang="en-US" sz="3200" dirty="0"/>
          </a:p>
        </p:txBody>
      </p:sp>
      <p:sp>
        <p:nvSpPr>
          <p:cNvPr id="9" name="reveal-1-ans-bg-226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27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Hello! I'm …   What's your name?   Nice to meet you.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Student!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6: Reading</a:t>
            </a:r>
            <a:endParaRPr lang="en-US" sz="1300" dirty="0"/>
          </a:p>
        </p:txBody>
      </p:sp>
      <p:sp>
        <p:nvSpPr>
          <p:cNvPr id="6" name="scene"/>
          <p:cNvSpPr/>
          <p:nvPr/>
        </p:nvSpPr>
        <p:spPr>
          <a:xfrm>
            <a:off x="548640" y="1417320"/>
            <a:ext cx="3291840" cy="411480"/>
          </a:xfrm>
          <a:prstGeom prst="roundRect">
            <a:avLst>
              <a:gd name="adj" fmla="val 48889"/>
            </a:avLst>
          </a:prstGeom>
          <a:solidFill>
            <a:srgbClr val="161C2C"/>
          </a:solidFill>
          <a:ln w="12700">
            <a:solidFill>
              <a:srgbClr val="161C2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A New Student!</a:t>
            </a:r>
            <a:endParaRPr lang="en-US" sz="15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069080" y="1353312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709160" y="135331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pic>
        <p:nvPicPr>
          <p:cNvPr id="10" name="reveal-1-face-228" descr="Ali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02536"/>
            <a:ext cx="446913" cy="446913"/>
          </a:xfrm>
          <a:prstGeom prst="rect">
            <a:avLst/>
          </a:prstGeom>
        </p:spPr>
      </p:pic>
      <p:sp>
        <p:nvSpPr>
          <p:cNvPr id="11" name="reveal-1-bubble-229"/>
          <p:cNvSpPr/>
          <p:nvPr/>
        </p:nvSpPr>
        <p:spPr>
          <a:xfrm>
            <a:off x="1160145" y="2011680"/>
            <a:ext cx="48336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reveal-1-line-230"/>
          <p:cNvSpPr txBox="1"/>
          <p:nvPr/>
        </p:nvSpPr>
        <p:spPr>
          <a:xfrm>
            <a:off x="1343025" y="2011680"/>
            <a:ext cx="45593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Ali: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Hello! I'm Ali. What's your name?</a:t>
            </a:r>
            <a:endParaRPr lang="en-US" sz="1700" dirty="0"/>
          </a:p>
        </p:txBody>
      </p:sp>
      <p:pic>
        <p:nvPicPr>
          <p:cNvPr id="13" name="reveal-2-face-231" descr="Ahmed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7367" y="2522601"/>
            <a:ext cx="446913" cy="446913"/>
          </a:xfrm>
          <a:prstGeom prst="rect">
            <a:avLst/>
          </a:prstGeom>
        </p:spPr>
      </p:pic>
      <p:sp>
        <p:nvSpPr>
          <p:cNvPr id="14" name="reveal-2-bubble-232"/>
          <p:cNvSpPr/>
          <p:nvPr/>
        </p:nvSpPr>
        <p:spPr>
          <a:xfrm>
            <a:off x="4643755" y="2531745"/>
            <a:ext cx="612902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5" name="reveal-2-line-233"/>
          <p:cNvSpPr txBox="1"/>
          <p:nvPr/>
        </p:nvSpPr>
        <p:spPr>
          <a:xfrm>
            <a:off x="4826635" y="2531745"/>
            <a:ext cx="58547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Ahmed: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Hi, Ali. My name's Ahmed. Nice to meet you.</a:t>
            </a:r>
            <a:endParaRPr lang="en-US" sz="1700" dirty="0"/>
          </a:p>
        </p:txBody>
      </p:sp>
      <p:pic>
        <p:nvPicPr>
          <p:cNvPr id="16" name="reveal-3-face-234" descr="Ali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042666"/>
            <a:ext cx="446913" cy="446913"/>
          </a:xfrm>
          <a:prstGeom prst="rect">
            <a:avLst/>
          </a:prstGeom>
        </p:spPr>
      </p:pic>
      <p:sp>
        <p:nvSpPr>
          <p:cNvPr id="17" name="reveal-3-bubble-235"/>
          <p:cNvSpPr/>
          <p:nvPr/>
        </p:nvSpPr>
        <p:spPr>
          <a:xfrm>
            <a:off x="1160145" y="3051810"/>
            <a:ext cx="61290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8" name="reveal-3-line-236"/>
          <p:cNvSpPr txBox="1"/>
          <p:nvPr/>
        </p:nvSpPr>
        <p:spPr>
          <a:xfrm>
            <a:off x="1343025" y="3051810"/>
            <a:ext cx="58547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Ali: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Nice to meet you, too. Are you a new student?</a:t>
            </a:r>
            <a:endParaRPr lang="en-US" sz="1700" dirty="0"/>
          </a:p>
        </p:txBody>
      </p:sp>
      <p:pic>
        <p:nvPicPr>
          <p:cNvPr id="19" name="reveal-4-face-237" descr="Ahmed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7367" y="3562731"/>
            <a:ext cx="446913" cy="446913"/>
          </a:xfrm>
          <a:prstGeom prst="rect">
            <a:avLst/>
          </a:prstGeom>
        </p:spPr>
      </p:pic>
      <p:sp>
        <p:nvSpPr>
          <p:cNvPr id="20" name="reveal-4-bubble-238"/>
          <p:cNvSpPr/>
          <p:nvPr/>
        </p:nvSpPr>
        <p:spPr>
          <a:xfrm>
            <a:off x="4751705" y="3571875"/>
            <a:ext cx="602107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1" name="reveal-4-line-239"/>
          <p:cNvSpPr txBox="1"/>
          <p:nvPr/>
        </p:nvSpPr>
        <p:spPr>
          <a:xfrm>
            <a:off x="4934585" y="3571875"/>
            <a:ext cx="57467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Ahmed: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Yes. Today is my first day at this school.</a:t>
            </a:r>
            <a:endParaRPr lang="en-US" sz="1700" dirty="0"/>
          </a:p>
        </p:txBody>
      </p:sp>
      <p:pic>
        <p:nvPicPr>
          <p:cNvPr id="22" name="reveal-5-face-240" descr="Ali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082796"/>
            <a:ext cx="446913" cy="446913"/>
          </a:xfrm>
          <a:prstGeom prst="rect">
            <a:avLst/>
          </a:prstGeom>
        </p:spPr>
      </p:pic>
      <p:sp>
        <p:nvSpPr>
          <p:cNvPr id="23" name="reveal-5-bubble-241"/>
          <p:cNvSpPr/>
          <p:nvPr/>
        </p:nvSpPr>
        <p:spPr>
          <a:xfrm>
            <a:off x="1160145" y="4091940"/>
            <a:ext cx="56972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24" name="reveal-5-line-242"/>
          <p:cNvSpPr txBox="1"/>
          <p:nvPr/>
        </p:nvSpPr>
        <p:spPr>
          <a:xfrm>
            <a:off x="1343025" y="4091940"/>
            <a:ext cx="5422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Ali: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Welcome to our class! Where are you from?</a:t>
            </a:r>
            <a:endParaRPr lang="en-US" sz="1700" dirty="0"/>
          </a:p>
        </p:txBody>
      </p:sp>
      <p:pic>
        <p:nvPicPr>
          <p:cNvPr id="25" name="reveal-6-face-243" descr="Ahmed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7367" y="4602861"/>
            <a:ext cx="446913" cy="446913"/>
          </a:xfrm>
          <a:prstGeom prst="rect">
            <a:avLst/>
          </a:prstGeom>
        </p:spPr>
      </p:pic>
      <p:sp>
        <p:nvSpPr>
          <p:cNvPr id="26" name="reveal-6-bubble-244"/>
          <p:cNvSpPr/>
          <p:nvPr/>
        </p:nvSpPr>
        <p:spPr>
          <a:xfrm>
            <a:off x="7774305" y="4612005"/>
            <a:ext cx="299847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27" name="reveal-6-line-245"/>
          <p:cNvSpPr txBox="1"/>
          <p:nvPr/>
        </p:nvSpPr>
        <p:spPr>
          <a:xfrm>
            <a:off x="7957185" y="4612005"/>
            <a:ext cx="27241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Ahmed: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I'm from Abha.</a:t>
            </a:r>
            <a:endParaRPr lang="en-US" sz="1700" dirty="0"/>
          </a:p>
        </p:txBody>
      </p:sp>
      <p:pic>
        <p:nvPicPr>
          <p:cNvPr id="28" name="reveal-7-face-246" descr="Ali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5122926"/>
            <a:ext cx="446913" cy="446913"/>
          </a:xfrm>
          <a:prstGeom prst="rect">
            <a:avLst/>
          </a:prstGeom>
        </p:spPr>
      </p:pic>
      <p:sp>
        <p:nvSpPr>
          <p:cNvPr id="29" name="reveal-7-bubble-247"/>
          <p:cNvSpPr/>
          <p:nvPr/>
        </p:nvSpPr>
        <p:spPr>
          <a:xfrm>
            <a:off x="1160145" y="5132070"/>
            <a:ext cx="5265420" cy="428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30" name="reveal-7-line-248"/>
          <p:cNvSpPr txBox="1"/>
          <p:nvPr/>
        </p:nvSpPr>
        <p:spPr>
          <a:xfrm>
            <a:off x="1343025" y="5132070"/>
            <a:ext cx="49911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Ali: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Abha is beautiful! Welcome to Riyadh.</a:t>
            </a:r>
            <a:endParaRPr lang="en-US" sz="1700" dirty="0"/>
          </a:p>
        </p:txBody>
      </p:sp>
      <p:pic>
        <p:nvPicPr>
          <p:cNvPr id="31" name="reveal-8-face-249" descr="Ahmed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37367" y="5642991"/>
            <a:ext cx="446913" cy="446913"/>
          </a:xfrm>
          <a:prstGeom prst="rect">
            <a:avLst/>
          </a:prstGeom>
        </p:spPr>
      </p:pic>
      <p:sp>
        <p:nvSpPr>
          <p:cNvPr id="32" name="reveal-8-bubble-250"/>
          <p:cNvSpPr/>
          <p:nvPr/>
        </p:nvSpPr>
        <p:spPr>
          <a:xfrm>
            <a:off x="5075555" y="5652135"/>
            <a:ext cx="5697220" cy="428625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33" name="reveal-8-line-251"/>
          <p:cNvSpPr txBox="1"/>
          <p:nvPr/>
        </p:nvSpPr>
        <p:spPr>
          <a:xfrm>
            <a:off x="5258435" y="5652135"/>
            <a:ext cx="5422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4E2D"/>
                </a:solidFill>
              </a:rPr>
              <a:t>Ahmed:  </a:t>
            </a:r>
            <a:pPr indent="0" marL="0">
              <a:buNone/>
            </a:pPr>
            <a:r>
              <a:rPr lang="en-US" sz="1700" dirty="0">
                <a:solidFill>
                  <a:srgbClr val="161C2C"/>
                </a:solidFill>
              </a:rPr>
              <a:t>Thank you, Ali. Riyadh is a great city.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4" grpId="0"/>
      <p:bldP spid="26" grpId="0"/>
      <p:bldP spid="27" grpId="0"/>
      <p:bldP spid="29" grpId="0"/>
      <p:bldP spid="30" grpId="0"/>
      <p:bldP spid="32" grpId="0"/>
      <p:bldP spid="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the dialog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6: Practice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1732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How are you    And you    this is    Nice to meet you    Where are you from    Welcome</a:t>
            </a:r>
            <a:endParaRPr lang="en-US" sz="1700" dirty="0"/>
          </a:p>
        </p:txBody>
      </p:sp>
      <p:sp>
        <p:nvSpPr>
          <p:cNvPr id="7" name="num-1"/>
          <p:cNvSpPr/>
          <p:nvPr/>
        </p:nvSpPr>
        <p:spPr>
          <a:xfrm>
            <a:off x="548640" y="20574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057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9659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Ali: Good morning, Omar. (1) ______?</a:t>
            </a:r>
            <a:endParaRPr lang="en-US" sz="1800" dirty="0"/>
          </a:p>
        </p:txBody>
      </p:sp>
      <p:sp>
        <p:nvSpPr>
          <p:cNvPr id="10" name="reveal-1-ans-bg-252"/>
          <p:cNvSpPr/>
          <p:nvPr/>
        </p:nvSpPr>
        <p:spPr>
          <a:xfrm>
            <a:off x="8458200" y="2029968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253"/>
          <p:cNvSpPr txBox="1"/>
          <p:nvPr/>
        </p:nvSpPr>
        <p:spPr>
          <a:xfrm>
            <a:off x="8458200" y="2029968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How are you</a:t>
            </a:r>
            <a:endParaRPr lang="en-US" sz="1600" dirty="0"/>
          </a:p>
        </p:txBody>
      </p:sp>
      <p:sp>
        <p:nvSpPr>
          <p:cNvPr id="12" name="num-2"/>
          <p:cNvSpPr/>
          <p:nvPr/>
        </p:nvSpPr>
        <p:spPr>
          <a:xfrm>
            <a:off x="548640" y="272491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27249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63347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Omar: Fine, thanks. (2) ______?</a:t>
            </a:r>
            <a:endParaRPr lang="en-US" sz="1800" dirty="0"/>
          </a:p>
        </p:txBody>
      </p:sp>
      <p:sp>
        <p:nvSpPr>
          <p:cNvPr id="15" name="reveal-2-ans-bg-254"/>
          <p:cNvSpPr/>
          <p:nvPr/>
        </p:nvSpPr>
        <p:spPr>
          <a:xfrm>
            <a:off x="8458200" y="2697480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6" name="reveal-2-ans-255"/>
          <p:cNvSpPr txBox="1"/>
          <p:nvPr/>
        </p:nvSpPr>
        <p:spPr>
          <a:xfrm>
            <a:off x="8458200" y="2697480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And you</a:t>
            </a:r>
            <a:endParaRPr lang="en-US" sz="1600" dirty="0"/>
          </a:p>
        </p:txBody>
      </p:sp>
      <p:sp>
        <p:nvSpPr>
          <p:cNvPr id="17" name="num-3"/>
          <p:cNvSpPr/>
          <p:nvPr/>
        </p:nvSpPr>
        <p:spPr>
          <a:xfrm>
            <a:off x="548640" y="339242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33924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30098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Ali: Great! Omar, (3) ______ Ahmed. He's new.</a:t>
            </a:r>
            <a:endParaRPr lang="en-US" sz="1800" dirty="0"/>
          </a:p>
        </p:txBody>
      </p:sp>
      <p:sp>
        <p:nvSpPr>
          <p:cNvPr id="20" name="reveal-3-ans-bg-256"/>
          <p:cNvSpPr/>
          <p:nvPr/>
        </p:nvSpPr>
        <p:spPr>
          <a:xfrm>
            <a:off x="8458200" y="3364992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1" name="reveal-3-ans-257"/>
          <p:cNvSpPr txBox="1"/>
          <p:nvPr/>
        </p:nvSpPr>
        <p:spPr>
          <a:xfrm>
            <a:off x="8458200" y="3364992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this is</a:t>
            </a:r>
            <a:endParaRPr lang="en-US" sz="1600" dirty="0"/>
          </a:p>
        </p:txBody>
      </p:sp>
      <p:sp>
        <p:nvSpPr>
          <p:cNvPr id="22" name="num-4"/>
          <p:cNvSpPr/>
          <p:nvPr/>
        </p:nvSpPr>
        <p:spPr>
          <a:xfrm>
            <a:off x="548640" y="405993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48640" y="40599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396849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Ahmed: (4) ______, Omar.</a:t>
            </a:r>
            <a:endParaRPr lang="en-US" sz="1800" dirty="0"/>
          </a:p>
        </p:txBody>
      </p:sp>
      <p:sp>
        <p:nvSpPr>
          <p:cNvPr id="25" name="reveal-4-ans-bg-258"/>
          <p:cNvSpPr/>
          <p:nvPr/>
        </p:nvSpPr>
        <p:spPr>
          <a:xfrm>
            <a:off x="8458200" y="4032504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6" name="reveal-4-ans-259"/>
          <p:cNvSpPr txBox="1"/>
          <p:nvPr/>
        </p:nvSpPr>
        <p:spPr>
          <a:xfrm>
            <a:off x="8458200" y="4032504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Nice to meet you</a:t>
            </a:r>
            <a:endParaRPr lang="en-US" sz="1600" dirty="0"/>
          </a:p>
        </p:txBody>
      </p:sp>
      <p:sp>
        <p:nvSpPr>
          <p:cNvPr id="27" name="num-5"/>
          <p:cNvSpPr/>
          <p:nvPr/>
        </p:nvSpPr>
        <p:spPr>
          <a:xfrm>
            <a:off x="548640" y="472744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" y="47274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188720" y="463600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Omar: (5) ______, Ahmed?   Ahmed: Abha.</a:t>
            </a:r>
            <a:endParaRPr lang="en-US" sz="1800" dirty="0"/>
          </a:p>
        </p:txBody>
      </p:sp>
      <p:sp>
        <p:nvSpPr>
          <p:cNvPr id="30" name="reveal-5-ans-bg-260"/>
          <p:cNvSpPr/>
          <p:nvPr/>
        </p:nvSpPr>
        <p:spPr>
          <a:xfrm>
            <a:off x="8458200" y="4700016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1" name="reveal-5-ans-261"/>
          <p:cNvSpPr txBox="1"/>
          <p:nvPr/>
        </p:nvSpPr>
        <p:spPr>
          <a:xfrm>
            <a:off x="8458200" y="4700016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Where are you from</a:t>
            </a:r>
            <a:endParaRPr lang="en-US" sz="1600" dirty="0"/>
          </a:p>
        </p:txBody>
      </p:sp>
      <p:sp>
        <p:nvSpPr>
          <p:cNvPr id="32" name="num-6"/>
          <p:cNvSpPr/>
          <p:nvPr/>
        </p:nvSpPr>
        <p:spPr>
          <a:xfrm>
            <a:off x="548640" y="53949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5394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1188720" y="53035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Omar: (6) ______ to our school!</a:t>
            </a:r>
            <a:endParaRPr lang="en-US" sz="1800" dirty="0"/>
          </a:p>
        </p:txBody>
      </p:sp>
      <p:sp>
        <p:nvSpPr>
          <p:cNvPr id="35" name="reveal-6-ans-bg-262"/>
          <p:cNvSpPr/>
          <p:nvPr/>
        </p:nvSpPr>
        <p:spPr>
          <a:xfrm>
            <a:off x="8458200" y="5367528"/>
            <a:ext cx="2926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6" name="reveal-6-ans-263"/>
          <p:cNvSpPr txBox="1"/>
          <p:nvPr/>
        </p:nvSpPr>
        <p:spPr>
          <a:xfrm>
            <a:off x="8458200" y="5367528"/>
            <a:ext cx="2926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Welcome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20" grpId="0"/>
      <p:bldP spid="21" grpId="0"/>
      <p:bldP spid="25" grpId="0"/>
      <p:bldP spid="26" grpId="0"/>
      <p:bldP spid="30" grpId="0"/>
      <p:bldP spid="31" grpId="0"/>
      <p:bldP spid="35" grpId="0"/>
      <p:bldP spid="3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 reading: yes or no?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6: Quick check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Ali is a new student.</a:t>
            </a:r>
            <a:endParaRPr lang="en-US" sz="2200" dirty="0"/>
          </a:p>
        </p:txBody>
      </p:sp>
      <p:sp>
        <p:nvSpPr>
          <p:cNvPr id="9" name="reveal-1-ans-bg-264"/>
          <p:cNvSpPr/>
          <p:nvPr/>
        </p:nvSpPr>
        <p:spPr>
          <a:xfrm>
            <a:off x="9921240" y="166420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65"/>
          <p:cNvSpPr txBox="1"/>
          <p:nvPr/>
        </p:nvSpPr>
        <p:spPr>
          <a:xfrm>
            <a:off x="9921240" y="166420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11" name="num-2"/>
          <p:cNvSpPr/>
          <p:nvPr/>
        </p:nvSpPr>
        <p:spPr>
          <a:xfrm>
            <a:off x="548640" y="256032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5603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6888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Ahmed is from Abha.</a:t>
            </a:r>
            <a:endParaRPr lang="en-US" sz="2200" dirty="0"/>
          </a:p>
        </p:txBody>
      </p:sp>
      <p:sp>
        <p:nvSpPr>
          <p:cNvPr id="14" name="reveal-2-ans-bg-266"/>
          <p:cNvSpPr/>
          <p:nvPr/>
        </p:nvSpPr>
        <p:spPr>
          <a:xfrm>
            <a:off x="9921240" y="253288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67"/>
          <p:cNvSpPr txBox="1"/>
          <p:nvPr/>
        </p:nvSpPr>
        <p:spPr>
          <a:xfrm>
            <a:off x="9921240" y="253288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16" name="num-3"/>
          <p:cNvSpPr/>
          <p:nvPr/>
        </p:nvSpPr>
        <p:spPr>
          <a:xfrm>
            <a:off x="548640" y="34290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429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375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Ali and Ahmed are in Jeddah.</a:t>
            </a:r>
            <a:endParaRPr lang="en-US" sz="2200" dirty="0"/>
          </a:p>
        </p:txBody>
      </p:sp>
      <p:sp>
        <p:nvSpPr>
          <p:cNvPr id="19" name="reveal-3-ans-bg-268"/>
          <p:cNvSpPr/>
          <p:nvPr/>
        </p:nvSpPr>
        <p:spPr>
          <a:xfrm>
            <a:off x="9921240" y="340156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269"/>
          <p:cNvSpPr txBox="1"/>
          <p:nvPr/>
        </p:nvSpPr>
        <p:spPr>
          <a:xfrm>
            <a:off x="9921240" y="34015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</a:t>
            </a:r>
            <a:endParaRPr lang="en-US" sz="2000" dirty="0"/>
          </a:p>
        </p:txBody>
      </p:sp>
      <p:sp>
        <p:nvSpPr>
          <p:cNvPr id="21" name="num-4"/>
          <p:cNvSpPr/>
          <p:nvPr/>
        </p:nvSpPr>
        <p:spPr>
          <a:xfrm>
            <a:off x="548640" y="429768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297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20624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Today is Ahmed's first day at school.</a:t>
            </a:r>
            <a:endParaRPr lang="en-US" sz="2200" dirty="0"/>
          </a:p>
        </p:txBody>
      </p:sp>
      <p:sp>
        <p:nvSpPr>
          <p:cNvPr id="24" name="reveal-4-ans-bg-270"/>
          <p:cNvSpPr/>
          <p:nvPr/>
        </p:nvSpPr>
        <p:spPr>
          <a:xfrm>
            <a:off x="9921240" y="427024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271"/>
          <p:cNvSpPr txBox="1"/>
          <p:nvPr/>
        </p:nvSpPr>
        <p:spPr>
          <a:xfrm>
            <a:off x="9921240" y="427024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Yes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6: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two things about Ahmed.</a:t>
            </a:r>
            <a:endParaRPr lang="en-US" sz="3200" dirty="0"/>
          </a:p>
        </p:txBody>
      </p:sp>
      <p:sp>
        <p:nvSpPr>
          <p:cNvPr id="9" name="reveal-1-ans-bg-272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73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Ahmed is a new student. He's from Abha.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Lesson 7</a:t>
            </a:r>
            <a:endParaRPr lang="en-US" sz="2000" dirty="0"/>
          </a:p>
        </p:txBody>
      </p:sp>
      <p:sp>
        <p:nvSpPr>
          <p:cNvPr id="3" name="Text 4"/>
          <p:cNvSpPr/>
          <p:nvPr>
            <p:ph idx="104" type="title" hasCustomPrompt="1"/>
          </p:nvPr>
        </p:nvSpPr>
        <p:spPr>
          <a:xfrm>
            <a:off x="731520" y="201168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 Supplies</a:t>
            </a:r>
            <a:endParaRPr lang="en-US" sz="4400" dirty="0"/>
          </a:p>
        </p:txBody>
      </p:sp>
      <p:sp>
        <p:nvSpPr>
          <p:cNvPr id="4" name="Text 4"/>
          <p:cNvSpPr/>
          <p:nvPr>
            <p:ph idx="105" type="body" hasCustomPrompt="1"/>
          </p:nvPr>
        </p:nvSpPr>
        <p:spPr>
          <a:xfrm>
            <a:off x="731520" y="338328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I can write questions and answers, and name my school supplies.</a:t>
            </a:r>
            <a:endParaRPr lang="en-US" sz="2200" dirty="0"/>
          </a:p>
        </p:txBody>
      </p:sp>
      <p:sp>
        <p:nvSpPr>
          <p:cNvPr id="5" name="stage"/>
          <p:cNvSpPr/>
          <p:nvPr/>
        </p:nvSpPr>
        <p:spPr>
          <a:xfrm>
            <a:off x="731520" y="4572000"/>
            <a:ext cx="5669280" cy="502920"/>
          </a:xfrm>
          <a:prstGeom prst="roundRect">
            <a:avLst>
              <a:gd name="adj" fmla="val 18182"/>
            </a:avLst>
          </a:prstGeom>
          <a:solidFill>
            <a:srgbClr val="222A40"/>
          </a:solidFill>
          <a:ln w="9525">
            <a:solidFill>
              <a:srgbClr val="8A6D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Writing + project + form, meaning and function</a:t>
            </a:r>
            <a:endParaRPr lang="en-US" sz="1500" dirty="0"/>
          </a:p>
        </p:txBody>
      </p:sp>
      <p:pic>
        <p:nvPicPr>
          <p:cNvPr id="8" name="Image 0" descr="Fara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2286000"/>
            <a:ext cx="1234440" cy="1234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76656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Farah</a:t>
            </a:r>
            <a:endParaRPr lang="en-US" sz="1400" dirty="0"/>
          </a:p>
        </p:txBody>
      </p:sp>
      <p:pic>
        <p:nvPicPr>
          <p:cNvPr id="10" name="Image 1" descr="Mon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286000"/>
            <a:ext cx="1234440" cy="12344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22960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Mona</a:t>
            </a:r>
            <a:endParaRPr lang="en-US" sz="1400" dirty="0"/>
          </a:p>
        </p:txBody>
      </p:sp>
      <p:pic>
        <p:nvPicPr>
          <p:cNvPr id="12" name="Image 2" descr="Miss Refa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2286000"/>
            <a:ext cx="1234440" cy="12344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692640" y="3584448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Miss Refaa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E9ECF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phrase and the response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Writing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Where are you from?</a:t>
            </a:r>
            <a:endParaRPr lang="en-US" sz="1900" dirty="0"/>
          </a:p>
        </p:txBody>
      </p:sp>
      <p:sp>
        <p:nvSpPr>
          <p:cNvPr id="9" name="reveal-1-ans-bg-274"/>
          <p:cNvSpPr/>
          <p:nvPr/>
        </p:nvSpPr>
        <p:spPr>
          <a:xfrm>
            <a:off x="10744200" y="1664208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75"/>
          <p:cNvSpPr txBox="1"/>
          <p:nvPr/>
        </p:nvSpPr>
        <p:spPr>
          <a:xfrm>
            <a:off x="10744200" y="1664208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e</a:t>
            </a:r>
            <a:endParaRPr lang="en-US" sz="1700" dirty="0"/>
          </a:p>
        </p:txBody>
      </p:sp>
      <p:sp>
        <p:nvSpPr>
          <p:cNvPr id="11" name="num-2"/>
          <p:cNvSpPr/>
          <p:nvPr/>
        </p:nvSpPr>
        <p:spPr>
          <a:xfrm>
            <a:off x="548640" y="240487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048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313432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Hi! My name is Mona.</a:t>
            </a:r>
            <a:endParaRPr lang="en-US" sz="1900" dirty="0"/>
          </a:p>
        </p:txBody>
      </p:sp>
      <p:sp>
        <p:nvSpPr>
          <p:cNvPr id="14" name="reveal-2-ans-bg-276"/>
          <p:cNvSpPr/>
          <p:nvPr/>
        </p:nvSpPr>
        <p:spPr>
          <a:xfrm>
            <a:off x="10744200" y="2377440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77"/>
          <p:cNvSpPr txBox="1"/>
          <p:nvPr/>
        </p:nvSpPr>
        <p:spPr>
          <a:xfrm>
            <a:off x="10744200" y="2377440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f</a:t>
            </a:r>
            <a:endParaRPr lang="en-US" sz="1700" dirty="0"/>
          </a:p>
        </p:txBody>
      </p:sp>
      <p:sp>
        <p:nvSpPr>
          <p:cNvPr id="16" name="num-3"/>
          <p:cNvSpPr/>
          <p:nvPr/>
        </p:nvSpPr>
        <p:spPr>
          <a:xfrm>
            <a:off x="548640" y="311810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1181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026664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Who's your English teacher?</a:t>
            </a:r>
            <a:endParaRPr lang="en-US" sz="1900" dirty="0"/>
          </a:p>
        </p:txBody>
      </p:sp>
      <p:sp>
        <p:nvSpPr>
          <p:cNvPr id="19" name="reveal-3-ans-bg-278"/>
          <p:cNvSpPr/>
          <p:nvPr/>
        </p:nvSpPr>
        <p:spPr>
          <a:xfrm>
            <a:off x="10744200" y="3090672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279"/>
          <p:cNvSpPr txBox="1"/>
          <p:nvPr/>
        </p:nvSpPr>
        <p:spPr>
          <a:xfrm>
            <a:off x="10744200" y="3090672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d</a:t>
            </a:r>
            <a:endParaRPr lang="en-US" sz="1700" dirty="0"/>
          </a:p>
        </p:txBody>
      </p:sp>
      <p:sp>
        <p:nvSpPr>
          <p:cNvPr id="21" name="num-4"/>
          <p:cNvSpPr/>
          <p:nvPr/>
        </p:nvSpPr>
        <p:spPr>
          <a:xfrm>
            <a:off x="548640" y="383133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38313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3739896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Is this your first day?</a:t>
            </a:r>
            <a:endParaRPr lang="en-US" sz="1900" dirty="0"/>
          </a:p>
        </p:txBody>
      </p:sp>
      <p:sp>
        <p:nvSpPr>
          <p:cNvPr id="24" name="reveal-4-ans-bg-280"/>
          <p:cNvSpPr/>
          <p:nvPr/>
        </p:nvSpPr>
        <p:spPr>
          <a:xfrm>
            <a:off x="10744200" y="3803904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281"/>
          <p:cNvSpPr txBox="1"/>
          <p:nvPr/>
        </p:nvSpPr>
        <p:spPr>
          <a:xfrm>
            <a:off x="10744200" y="3803904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b</a:t>
            </a:r>
            <a:endParaRPr lang="en-US" sz="1700" dirty="0"/>
          </a:p>
        </p:txBody>
      </p:sp>
      <p:sp>
        <p:nvSpPr>
          <p:cNvPr id="26" name="num-5"/>
          <p:cNvSpPr/>
          <p:nvPr/>
        </p:nvSpPr>
        <p:spPr>
          <a:xfrm>
            <a:off x="548640" y="454456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5445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453128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See you later!</a:t>
            </a:r>
            <a:endParaRPr lang="en-US" sz="1900" dirty="0"/>
          </a:p>
        </p:txBody>
      </p:sp>
      <p:sp>
        <p:nvSpPr>
          <p:cNvPr id="29" name="reveal-5-ans-bg-282"/>
          <p:cNvSpPr/>
          <p:nvPr/>
        </p:nvSpPr>
        <p:spPr>
          <a:xfrm>
            <a:off x="10744200" y="4517136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283"/>
          <p:cNvSpPr txBox="1"/>
          <p:nvPr/>
        </p:nvSpPr>
        <p:spPr>
          <a:xfrm>
            <a:off x="10744200" y="4517136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a</a:t>
            </a:r>
            <a:endParaRPr lang="en-US" sz="1700" dirty="0"/>
          </a:p>
        </p:txBody>
      </p:sp>
      <p:sp>
        <p:nvSpPr>
          <p:cNvPr id="31" name="num-6"/>
          <p:cNvSpPr/>
          <p:nvPr/>
        </p:nvSpPr>
        <p:spPr>
          <a:xfrm>
            <a:off x="548640" y="52578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48640" y="5257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1188720" y="5166360"/>
            <a:ext cx="4023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Welcome to our school!</a:t>
            </a:r>
            <a:endParaRPr lang="en-US" sz="1900" dirty="0"/>
          </a:p>
        </p:txBody>
      </p:sp>
      <p:sp>
        <p:nvSpPr>
          <p:cNvPr id="34" name="reveal-6-ans-bg-284"/>
          <p:cNvSpPr/>
          <p:nvPr/>
        </p:nvSpPr>
        <p:spPr>
          <a:xfrm>
            <a:off x="10744200" y="5230368"/>
            <a:ext cx="64008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5" name="reveal-6-ans-285"/>
          <p:cNvSpPr txBox="1"/>
          <p:nvPr/>
        </p:nvSpPr>
        <p:spPr>
          <a:xfrm>
            <a:off x="10744200" y="5230368"/>
            <a:ext cx="640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c</a:t>
            </a:r>
            <a:endParaRPr lang="en-US" sz="1700" dirty="0"/>
          </a:p>
        </p:txBody>
      </p:sp>
      <p:sp>
        <p:nvSpPr>
          <p:cNvPr id="36" name="Text 33"/>
          <p:cNvSpPr txBox="1"/>
          <p:nvPr/>
        </p:nvSpPr>
        <p:spPr>
          <a:xfrm>
            <a:off x="5486400" y="1600200"/>
            <a:ext cx="51206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a.  Bye. Take care.</a:t>
            </a:r>
            <a:endParaRPr lang="en-US" sz="19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b.  No, it's my second day.</a:t>
            </a:r>
            <a:endParaRPr lang="en-US" sz="19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c.  Thank you. Everyone is friendly.</a:t>
            </a:r>
            <a:endParaRPr lang="en-US" sz="19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d.  Miss Refaa.</a:t>
            </a:r>
            <a:endParaRPr lang="en-US" sz="19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e.  I'm from Dammam.</a:t>
            </a:r>
            <a:endParaRPr lang="en-US" sz="19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900" dirty="0">
                <a:solidFill>
                  <a:schemeClr val="tx1"/>
                </a:solidFill>
              </a:rPr>
              <a:t>f.  Hello, Mona. I'm Farah.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  <p:bldP spid="34" grpId="0"/>
      <p:bldP spid="3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corner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Writing</a:t>
            </a:r>
            <a:endParaRPr lang="en-US" sz="1300" dirty="0"/>
          </a:p>
        </p:txBody>
      </p:sp>
      <p:sp>
        <p:nvSpPr>
          <p:cNvPr id="6" name="card-1"/>
          <p:cNvSpPr/>
          <p:nvPr/>
        </p:nvSpPr>
        <p:spPr>
          <a:xfrm>
            <a:off x="548640" y="1600200"/>
            <a:ext cx="342900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icon-bg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8" name="Image 0" descr="PiTextA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1956816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2560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Capital + period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301752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Farah is a new student.</a:t>
            </a:r>
            <a:endParaRPr lang="en-US" sz="2000" dirty="0"/>
          </a:p>
        </p:txBody>
      </p:sp>
      <p:sp>
        <p:nvSpPr>
          <p:cNvPr id="11" name="card-2"/>
          <p:cNvSpPr/>
          <p:nvPr/>
        </p:nvSpPr>
        <p:spPr>
          <a:xfrm>
            <a:off x="4251960" y="1600200"/>
            <a:ext cx="342900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2" name="icon-bg"/>
          <p:cNvSpPr/>
          <p:nvPr/>
        </p:nvSpPr>
        <p:spPr>
          <a:xfrm>
            <a:off x="448056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13" name="Image 1" descr="PiQues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76" y="1956816"/>
            <a:ext cx="384048" cy="38404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480560" y="2560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Question mark</a:t>
            </a:r>
            <a:endParaRPr lang="en-US" sz="2200" dirty="0"/>
          </a:p>
        </p:txBody>
      </p:sp>
      <p:sp>
        <p:nvSpPr>
          <p:cNvPr id="15" name="Text 10"/>
          <p:cNvSpPr txBox="1"/>
          <p:nvPr/>
        </p:nvSpPr>
        <p:spPr>
          <a:xfrm>
            <a:off x="4480560" y="301752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What is her name?</a:t>
            </a:r>
            <a:endParaRPr lang="en-US" sz="2000" dirty="0"/>
          </a:p>
        </p:txBody>
      </p:sp>
      <p:sp>
        <p:nvSpPr>
          <p:cNvPr id="16" name="card-3"/>
          <p:cNvSpPr/>
          <p:nvPr/>
        </p:nvSpPr>
        <p:spPr>
          <a:xfrm>
            <a:off x="7955280" y="1600200"/>
            <a:ext cx="342900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7" name="icon-bg"/>
          <p:cNvSpPr/>
          <p:nvPr/>
        </p:nvSpPr>
        <p:spPr>
          <a:xfrm>
            <a:off x="8183880" y="1828800"/>
            <a:ext cx="640080" cy="64008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18" name="Image 2" descr="PiArrowsLeftRigh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896" y="1956816"/>
            <a:ext cx="384048" cy="38404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183880" y="25603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Verb before subject</a:t>
            </a:r>
            <a:endParaRPr lang="en-US" sz="2200" dirty="0"/>
          </a:p>
        </p:txBody>
      </p:sp>
      <p:sp>
        <p:nvSpPr>
          <p:cNvPr id="20" name="Text 14"/>
          <p:cNvSpPr txBox="1"/>
          <p:nvPr/>
        </p:nvSpPr>
        <p:spPr>
          <a:xfrm>
            <a:off x="8183880" y="301752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Farah is from Dammam.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accent3"/>
                </a:solidFill>
              </a:rPr>
              <a:t>Where is Farah from?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question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Writing</a:t>
            </a:r>
            <a:endParaRPr lang="en-US" sz="1300" dirty="0"/>
          </a:p>
        </p:txBody>
      </p:sp>
      <p:sp>
        <p:nvSpPr>
          <p:cNvPr id="6" name="num-1"/>
          <p:cNvSpPr/>
          <p:nvPr/>
        </p:nvSpPr>
        <p:spPr>
          <a:xfrm>
            <a:off x="548640" y="169164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91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600200"/>
            <a:ext cx="4937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My name is Mona.</a:t>
            </a:r>
            <a:endParaRPr lang="en-US" sz="2000" dirty="0"/>
          </a:p>
        </p:txBody>
      </p:sp>
      <p:sp>
        <p:nvSpPr>
          <p:cNvPr id="9" name="reveal-1-ans-bg-286"/>
          <p:cNvSpPr/>
          <p:nvPr/>
        </p:nvSpPr>
        <p:spPr>
          <a:xfrm>
            <a:off x="6263640" y="1664208"/>
            <a:ext cx="51206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287"/>
          <p:cNvSpPr txBox="1"/>
          <p:nvPr/>
        </p:nvSpPr>
        <p:spPr>
          <a:xfrm>
            <a:off x="6263640" y="1664208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What's your name?</a:t>
            </a:r>
            <a:endParaRPr lang="en-US" sz="1800" dirty="0"/>
          </a:p>
        </p:txBody>
      </p:sp>
      <p:sp>
        <p:nvSpPr>
          <p:cNvPr id="11" name="num-2"/>
          <p:cNvSpPr/>
          <p:nvPr/>
        </p:nvSpPr>
        <p:spPr>
          <a:xfrm>
            <a:off x="548640" y="249631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963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404872"/>
            <a:ext cx="4937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Yes, I'm a new student.</a:t>
            </a:r>
            <a:endParaRPr lang="en-US" sz="2000" dirty="0"/>
          </a:p>
        </p:txBody>
      </p:sp>
      <p:sp>
        <p:nvSpPr>
          <p:cNvPr id="14" name="reveal-2-ans-bg-288"/>
          <p:cNvSpPr/>
          <p:nvPr/>
        </p:nvSpPr>
        <p:spPr>
          <a:xfrm>
            <a:off x="6263640" y="2468880"/>
            <a:ext cx="51206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89"/>
          <p:cNvSpPr txBox="1"/>
          <p:nvPr/>
        </p:nvSpPr>
        <p:spPr>
          <a:xfrm>
            <a:off x="6263640" y="2468880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Are you a new student?</a:t>
            </a:r>
            <a:endParaRPr lang="en-US" sz="1800" dirty="0"/>
          </a:p>
        </p:txBody>
      </p:sp>
      <p:sp>
        <p:nvSpPr>
          <p:cNvPr id="16" name="num-3"/>
          <p:cNvSpPr/>
          <p:nvPr/>
        </p:nvSpPr>
        <p:spPr>
          <a:xfrm>
            <a:off x="548640" y="330098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209544"/>
            <a:ext cx="4937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No, it's my second day here.</a:t>
            </a:r>
            <a:endParaRPr lang="en-US" sz="2000" dirty="0"/>
          </a:p>
        </p:txBody>
      </p:sp>
      <p:sp>
        <p:nvSpPr>
          <p:cNvPr id="19" name="reveal-3-ans-bg-290"/>
          <p:cNvSpPr/>
          <p:nvPr/>
        </p:nvSpPr>
        <p:spPr>
          <a:xfrm>
            <a:off x="6263640" y="3273552"/>
            <a:ext cx="51206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0" name="reveal-3-ans-291"/>
          <p:cNvSpPr txBox="1"/>
          <p:nvPr/>
        </p:nvSpPr>
        <p:spPr>
          <a:xfrm>
            <a:off x="6263640" y="3273552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Is this your first day?</a:t>
            </a:r>
            <a:endParaRPr lang="en-US" sz="1800" dirty="0"/>
          </a:p>
        </p:txBody>
      </p:sp>
      <p:sp>
        <p:nvSpPr>
          <p:cNvPr id="21" name="num-4"/>
          <p:cNvSpPr/>
          <p:nvPr/>
        </p:nvSpPr>
        <p:spPr>
          <a:xfrm>
            <a:off x="548640" y="410565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41056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014216"/>
            <a:ext cx="4937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I'm from Dammam.</a:t>
            </a:r>
            <a:endParaRPr lang="en-US" sz="2000" dirty="0"/>
          </a:p>
        </p:txBody>
      </p:sp>
      <p:sp>
        <p:nvSpPr>
          <p:cNvPr id="24" name="reveal-4-ans-bg-292"/>
          <p:cNvSpPr/>
          <p:nvPr/>
        </p:nvSpPr>
        <p:spPr>
          <a:xfrm>
            <a:off x="6263640" y="4078224"/>
            <a:ext cx="51206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5" name="reveal-4-ans-293"/>
          <p:cNvSpPr txBox="1"/>
          <p:nvPr/>
        </p:nvSpPr>
        <p:spPr>
          <a:xfrm>
            <a:off x="6263640" y="4078224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Where are you from?</a:t>
            </a:r>
            <a:endParaRPr lang="en-US" sz="1800" dirty="0"/>
          </a:p>
        </p:txBody>
      </p:sp>
      <p:sp>
        <p:nvSpPr>
          <p:cNvPr id="26" name="num-5"/>
          <p:cNvSpPr/>
          <p:nvPr/>
        </p:nvSpPr>
        <p:spPr>
          <a:xfrm>
            <a:off x="548640" y="491032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48640" y="49103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188720" y="4818888"/>
            <a:ext cx="4937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Miss Refaa is my teacher.</a:t>
            </a:r>
            <a:endParaRPr lang="en-US" sz="2000" dirty="0"/>
          </a:p>
        </p:txBody>
      </p:sp>
      <p:sp>
        <p:nvSpPr>
          <p:cNvPr id="29" name="reveal-5-ans-bg-294"/>
          <p:cNvSpPr/>
          <p:nvPr/>
        </p:nvSpPr>
        <p:spPr>
          <a:xfrm>
            <a:off x="6263640" y="4882896"/>
            <a:ext cx="51206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0" name="reveal-5-ans-295"/>
          <p:cNvSpPr txBox="1"/>
          <p:nvPr/>
        </p:nvSpPr>
        <p:spPr>
          <a:xfrm>
            <a:off x="6263640" y="4882896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Who is your teacher?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Project: greetings poster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Project</a:t>
            </a:r>
            <a:endParaRPr lang="en-US" sz="1300" dirty="0"/>
          </a:p>
        </p:txBody>
      </p:sp>
      <p:sp>
        <p:nvSpPr>
          <p:cNvPr id="6" name="column-1"/>
          <p:cNvSpPr/>
          <p:nvPr/>
        </p:nvSpPr>
        <p:spPr>
          <a:xfrm>
            <a:off x="548640" y="1600200"/>
            <a:ext cx="52806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7" name="column-1-label"/>
          <p:cNvSpPr/>
          <p:nvPr/>
        </p:nvSpPr>
        <p:spPr>
          <a:xfrm>
            <a:off x="82296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Formal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560320"/>
            <a:ext cx="47320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Good morning, Mr. Porter.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Good evening, Mrs. Nadia.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Goodbye, Miss Refaa.</a:t>
            </a:r>
            <a:endParaRPr lang="en-US" sz="2200" dirty="0"/>
          </a:p>
        </p:txBody>
      </p:sp>
      <p:sp>
        <p:nvSpPr>
          <p:cNvPr id="10" name="column-2"/>
          <p:cNvSpPr/>
          <p:nvPr/>
        </p:nvSpPr>
        <p:spPr>
          <a:xfrm>
            <a:off x="6103620" y="1600200"/>
            <a:ext cx="52806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sp>
        <p:nvSpPr>
          <p:cNvPr id="11" name="column-2-label"/>
          <p:cNvSpPr/>
          <p:nvPr/>
        </p:nvSpPr>
        <p:spPr>
          <a:xfrm>
            <a:off x="6377940" y="1874520"/>
            <a:ext cx="2560320" cy="502920"/>
          </a:xfrm>
          <a:prstGeom prst="roundRect">
            <a:avLst>
              <a:gd name="adj" fmla="val 49091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77940" y="18745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Informal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6377940" y="2560320"/>
            <a:ext cx="47320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Hi, Danny!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How's it going?</a:t>
            </a:r>
            <a:endParaRPr lang="en-US" sz="22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Bye! See you later.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4846320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Make a list of formal and informal greetings. Draw a picture for each one.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 supplies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Vocabulary</a:t>
            </a:r>
            <a:endParaRPr lang="en-US" sz="13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371600"/>
            <a:ext cx="548640" cy="5486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371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Listen</a:t>
            </a:r>
            <a:endParaRPr lang="en-US" sz="1500" dirty="0"/>
          </a:p>
        </p:txBody>
      </p:sp>
      <p:sp>
        <p:nvSpPr>
          <p:cNvPr id="8" name="supply-1"/>
          <p:cNvSpPr/>
          <p:nvPr/>
        </p:nvSpPr>
        <p:spPr>
          <a:xfrm>
            <a:off x="548640" y="205740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9" name="Image 0" descr="book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020" y="2240280"/>
            <a:ext cx="1005840" cy="1005840"/>
          </a:xfrm>
          <a:prstGeom prst="rect">
            <a:avLst/>
          </a:prstGeom>
        </p:spPr>
      </p:pic>
      <p:sp>
        <p:nvSpPr>
          <p:cNvPr id="10" name="reveal-1-ans-bg-296"/>
          <p:cNvSpPr/>
          <p:nvPr/>
        </p:nvSpPr>
        <p:spPr>
          <a:xfrm>
            <a:off x="914400" y="335584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297"/>
          <p:cNvSpPr txBox="1"/>
          <p:nvPr/>
        </p:nvSpPr>
        <p:spPr>
          <a:xfrm>
            <a:off x="914400" y="335584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books</a:t>
            </a:r>
            <a:endParaRPr lang="en-US" sz="2000" dirty="0"/>
          </a:p>
        </p:txBody>
      </p:sp>
      <p:sp>
        <p:nvSpPr>
          <p:cNvPr id="12" name="supply-2"/>
          <p:cNvSpPr/>
          <p:nvPr/>
        </p:nvSpPr>
        <p:spPr>
          <a:xfrm>
            <a:off x="3337560" y="205740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3" name="Image 1" descr="noteboo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940" y="2240280"/>
            <a:ext cx="1005840" cy="1005840"/>
          </a:xfrm>
          <a:prstGeom prst="rect">
            <a:avLst/>
          </a:prstGeom>
        </p:spPr>
      </p:pic>
      <p:sp>
        <p:nvSpPr>
          <p:cNvPr id="14" name="reveal-2-ans-bg-298"/>
          <p:cNvSpPr/>
          <p:nvPr/>
        </p:nvSpPr>
        <p:spPr>
          <a:xfrm>
            <a:off x="3703320" y="335584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5" name="reveal-2-ans-299"/>
          <p:cNvSpPr txBox="1"/>
          <p:nvPr/>
        </p:nvSpPr>
        <p:spPr>
          <a:xfrm>
            <a:off x="3703320" y="335584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notebook</a:t>
            </a:r>
            <a:endParaRPr lang="en-US" sz="2000" dirty="0"/>
          </a:p>
        </p:txBody>
      </p:sp>
      <p:sp>
        <p:nvSpPr>
          <p:cNvPr id="16" name="supply-3"/>
          <p:cNvSpPr/>
          <p:nvPr/>
        </p:nvSpPr>
        <p:spPr>
          <a:xfrm>
            <a:off x="6126480" y="205740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17" name="Image 2" descr="pe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860" y="2240280"/>
            <a:ext cx="1005840" cy="1005840"/>
          </a:xfrm>
          <a:prstGeom prst="rect">
            <a:avLst/>
          </a:prstGeom>
        </p:spPr>
      </p:pic>
      <p:sp>
        <p:nvSpPr>
          <p:cNvPr id="18" name="reveal-3-ans-bg-300"/>
          <p:cNvSpPr/>
          <p:nvPr/>
        </p:nvSpPr>
        <p:spPr>
          <a:xfrm>
            <a:off x="6492240" y="335584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9" name="reveal-3-ans-301"/>
          <p:cNvSpPr txBox="1"/>
          <p:nvPr/>
        </p:nvSpPr>
        <p:spPr>
          <a:xfrm>
            <a:off x="6492240" y="335584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pen</a:t>
            </a:r>
            <a:endParaRPr lang="en-US" sz="2000" dirty="0"/>
          </a:p>
        </p:txBody>
      </p:sp>
      <p:sp>
        <p:nvSpPr>
          <p:cNvPr id="20" name="supply-4"/>
          <p:cNvSpPr/>
          <p:nvPr/>
        </p:nvSpPr>
        <p:spPr>
          <a:xfrm>
            <a:off x="8915400" y="205740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21" name="Image 3" descr="pencil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9780" y="2240280"/>
            <a:ext cx="1005840" cy="1005840"/>
          </a:xfrm>
          <a:prstGeom prst="rect">
            <a:avLst/>
          </a:prstGeom>
        </p:spPr>
      </p:pic>
      <p:sp>
        <p:nvSpPr>
          <p:cNvPr id="22" name="reveal-4-ans-bg-302"/>
          <p:cNvSpPr/>
          <p:nvPr/>
        </p:nvSpPr>
        <p:spPr>
          <a:xfrm>
            <a:off x="9281160" y="335584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3" name="reveal-4-ans-303"/>
          <p:cNvSpPr txBox="1"/>
          <p:nvPr/>
        </p:nvSpPr>
        <p:spPr>
          <a:xfrm>
            <a:off x="9281160" y="335584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pencil</a:t>
            </a:r>
            <a:endParaRPr lang="en-US" sz="2000" dirty="0"/>
          </a:p>
        </p:txBody>
      </p:sp>
      <p:sp>
        <p:nvSpPr>
          <p:cNvPr id="24" name="supply-5"/>
          <p:cNvSpPr/>
          <p:nvPr/>
        </p:nvSpPr>
        <p:spPr>
          <a:xfrm>
            <a:off x="548640" y="416052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25" name="Image 4" descr="erase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3020" y="4343400"/>
            <a:ext cx="1005840" cy="1005840"/>
          </a:xfrm>
          <a:prstGeom prst="rect">
            <a:avLst/>
          </a:prstGeom>
        </p:spPr>
      </p:pic>
      <p:sp>
        <p:nvSpPr>
          <p:cNvPr id="26" name="reveal-5-ans-bg-304"/>
          <p:cNvSpPr/>
          <p:nvPr/>
        </p:nvSpPr>
        <p:spPr>
          <a:xfrm>
            <a:off x="914400" y="545896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7" name="reveal-5-ans-305"/>
          <p:cNvSpPr txBox="1"/>
          <p:nvPr/>
        </p:nvSpPr>
        <p:spPr>
          <a:xfrm>
            <a:off x="914400" y="545896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eraser</a:t>
            </a:r>
            <a:endParaRPr lang="en-US" sz="2000" dirty="0"/>
          </a:p>
        </p:txBody>
      </p:sp>
      <p:sp>
        <p:nvSpPr>
          <p:cNvPr id="28" name="supply-6"/>
          <p:cNvSpPr/>
          <p:nvPr/>
        </p:nvSpPr>
        <p:spPr>
          <a:xfrm>
            <a:off x="3337560" y="416052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29" name="Image 5" descr="scissors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1940" y="4343400"/>
            <a:ext cx="1005840" cy="1005840"/>
          </a:xfrm>
          <a:prstGeom prst="rect">
            <a:avLst/>
          </a:prstGeom>
        </p:spPr>
      </p:pic>
      <p:sp>
        <p:nvSpPr>
          <p:cNvPr id="30" name="reveal-6-ans-bg-306"/>
          <p:cNvSpPr/>
          <p:nvPr/>
        </p:nvSpPr>
        <p:spPr>
          <a:xfrm>
            <a:off x="3703320" y="545896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1" name="reveal-6-ans-307"/>
          <p:cNvSpPr txBox="1"/>
          <p:nvPr/>
        </p:nvSpPr>
        <p:spPr>
          <a:xfrm>
            <a:off x="3703320" y="545896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scissors</a:t>
            </a:r>
            <a:endParaRPr lang="en-US" sz="2000" dirty="0"/>
          </a:p>
        </p:txBody>
      </p:sp>
      <p:sp>
        <p:nvSpPr>
          <p:cNvPr id="32" name="supply-7"/>
          <p:cNvSpPr/>
          <p:nvPr/>
        </p:nvSpPr>
        <p:spPr>
          <a:xfrm>
            <a:off x="6126480" y="416052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33" name="Image 6" descr="paints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0860" y="4343400"/>
            <a:ext cx="1005840" cy="1005840"/>
          </a:xfrm>
          <a:prstGeom prst="rect">
            <a:avLst/>
          </a:prstGeom>
        </p:spPr>
      </p:pic>
      <p:sp>
        <p:nvSpPr>
          <p:cNvPr id="34" name="reveal-7-ans-bg-308"/>
          <p:cNvSpPr/>
          <p:nvPr/>
        </p:nvSpPr>
        <p:spPr>
          <a:xfrm>
            <a:off x="6492240" y="545896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5" name="reveal-7-ans-309"/>
          <p:cNvSpPr txBox="1"/>
          <p:nvPr/>
        </p:nvSpPr>
        <p:spPr>
          <a:xfrm>
            <a:off x="6492240" y="545896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paints</a:t>
            </a:r>
            <a:endParaRPr lang="en-US" sz="2000" dirty="0"/>
          </a:p>
        </p:txBody>
      </p:sp>
      <p:sp>
        <p:nvSpPr>
          <p:cNvPr id="36" name="supply-8"/>
          <p:cNvSpPr/>
          <p:nvPr/>
        </p:nvSpPr>
        <p:spPr>
          <a:xfrm>
            <a:off x="8915400" y="4160520"/>
            <a:ext cx="25146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9E3EE"/>
            </a:solidFill>
            <a:prstDash val="solid"/>
          </a:ln>
        </p:spPr>
      </p:sp>
      <p:pic>
        <p:nvPicPr>
          <p:cNvPr id="37" name="Image 7" descr="cray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69780" y="4343400"/>
            <a:ext cx="1005840" cy="1005840"/>
          </a:xfrm>
          <a:prstGeom prst="rect">
            <a:avLst/>
          </a:prstGeom>
        </p:spPr>
      </p:pic>
      <p:sp>
        <p:nvSpPr>
          <p:cNvPr id="38" name="reveal-8-ans-bg-310"/>
          <p:cNvSpPr/>
          <p:nvPr/>
        </p:nvSpPr>
        <p:spPr>
          <a:xfrm>
            <a:off x="9281160" y="5458968"/>
            <a:ext cx="1783080" cy="438912"/>
          </a:xfrm>
          <a:prstGeom prst="roundRect">
            <a:avLst>
              <a:gd name="adj" fmla="val 4166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9" name="reveal-8-ans-311"/>
          <p:cNvSpPr txBox="1"/>
          <p:nvPr/>
        </p:nvSpPr>
        <p:spPr>
          <a:xfrm>
            <a:off x="9281160" y="5458968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crayon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8" grpId="0"/>
      <p:bldP spid="19" grpId="0"/>
      <p:bldP spid="22" grpId="0"/>
      <p:bldP spid="23" grpId="0"/>
      <p:bldP spid="26" grpId="0"/>
      <p:bldP spid="27" grpId="0"/>
      <p:bldP spid="30" grpId="0"/>
      <p:bldP spid="31" grpId="0"/>
      <p:bldP spid="34" grpId="0"/>
      <p:bldP spid="35" grpId="0"/>
      <p:bldP spid="38" grpId="0"/>
      <p:bldP spid="3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we do with it?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Vocabulary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1732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read    write    erase    cut    paint    color</a:t>
            </a:r>
            <a:endParaRPr lang="en-US" sz="1900" dirty="0"/>
          </a:p>
        </p:txBody>
      </p:sp>
      <p:sp>
        <p:nvSpPr>
          <p:cNvPr id="7" name="num-1"/>
          <p:cNvSpPr/>
          <p:nvPr/>
        </p:nvSpPr>
        <p:spPr>
          <a:xfrm>
            <a:off x="548640" y="205740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2057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96596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I ______ my English book every day.</a:t>
            </a:r>
            <a:endParaRPr lang="en-US" sz="1900" dirty="0"/>
          </a:p>
        </p:txBody>
      </p:sp>
      <p:sp>
        <p:nvSpPr>
          <p:cNvPr id="10" name="reveal-1-ans-bg-312"/>
          <p:cNvSpPr/>
          <p:nvPr/>
        </p:nvSpPr>
        <p:spPr>
          <a:xfrm>
            <a:off x="9921240" y="202996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1" name="reveal-1-ans-313"/>
          <p:cNvSpPr txBox="1"/>
          <p:nvPr/>
        </p:nvSpPr>
        <p:spPr>
          <a:xfrm>
            <a:off x="9921240" y="202996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read</a:t>
            </a:r>
            <a:endParaRPr lang="en-US" sz="1700" dirty="0"/>
          </a:p>
        </p:txBody>
      </p:sp>
      <p:sp>
        <p:nvSpPr>
          <p:cNvPr id="12" name="num-2"/>
          <p:cNvSpPr/>
          <p:nvPr/>
        </p:nvSpPr>
        <p:spPr>
          <a:xfrm>
            <a:off x="548640" y="2724912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27249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633472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Farah likes to ______ in her notebook with a pen.</a:t>
            </a:r>
            <a:endParaRPr lang="en-US" sz="1900" dirty="0"/>
          </a:p>
        </p:txBody>
      </p:sp>
      <p:sp>
        <p:nvSpPr>
          <p:cNvPr id="15" name="reveal-2-ans-bg-314"/>
          <p:cNvSpPr/>
          <p:nvPr/>
        </p:nvSpPr>
        <p:spPr>
          <a:xfrm>
            <a:off x="9921240" y="2697480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6" name="reveal-2-ans-315"/>
          <p:cNvSpPr txBox="1"/>
          <p:nvPr/>
        </p:nvSpPr>
        <p:spPr>
          <a:xfrm>
            <a:off x="9921240" y="2697480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write</a:t>
            </a:r>
            <a:endParaRPr lang="en-US" sz="1700" dirty="0"/>
          </a:p>
        </p:txBody>
      </p:sp>
      <p:sp>
        <p:nvSpPr>
          <p:cNvPr id="17" name="num-3"/>
          <p:cNvSpPr/>
          <p:nvPr/>
        </p:nvSpPr>
        <p:spPr>
          <a:xfrm>
            <a:off x="548640" y="3392424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33924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300984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Oops! I can ______ it with my eraser.</a:t>
            </a:r>
            <a:endParaRPr lang="en-US" sz="1900" dirty="0"/>
          </a:p>
        </p:txBody>
      </p:sp>
      <p:sp>
        <p:nvSpPr>
          <p:cNvPr id="20" name="reveal-3-ans-bg-316"/>
          <p:cNvSpPr/>
          <p:nvPr/>
        </p:nvSpPr>
        <p:spPr>
          <a:xfrm>
            <a:off x="9921240" y="3364992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1" name="reveal-3-ans-317"/>
          <p:cNvSpPr txBox="1"/>
          <p:nvPr/>
        </p:nvSpPr>
        <p:spPr>
          <a:xfrm>
            <a:off x="9921240" y="3364992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erase</a:t>
            </a:r>
            <a:endParaRPr lang="en-US" sz="1700" dirty="0"/>
          </a:p>
        </p:txBody>
      </p:sp>
      <p:sp>
        <p:nvSpPr>
          <p:cNvPr id="22" name="num-4"/>
          <p:cNvSpPr/>
          <p:nvPr/>
        </p:nvSpPr>
        <p:spPr>
          <a:xfrm>
            <a:off x="548640" y="4059936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48640" y="40599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3968496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Please ______ the paper with your scissors.</a:t>
            </a:r>
            <a:endParaRPr lang="en-US" sz="1900" dirty="0"/>
          </a:p>
        </p:txBody>
      </p:sp>
      <p:sp>
        <p:nvSpPr>
          <p:cNvPr id="25" name="reveal-4-ans-bg-318"/>
          <p:cNvSpPr/>
          <p:nvPr/>
        </p:nvSpPr>
        <p:spPr>
          <a:xfrm>
            <a:off x="9921240" y="4032504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26" name="reveal-4-ans-319"/>
          <p:cNvSpPr txBox="1"/>
          <p:nvPr/>
        </p:nvSpPr>
        <p:spPr>
          <a:xfrm>
            <a:off x="9921240" y="4032504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cut</a:t>
            </a:r>
            <a:endParaRPr lang="en-US" sz="1700" dirty="0"/>
          </a:p>
        </p:txBody>
      </p:sp>
      <p:sp>
        <p:nvSpPr>
          <p:cNvPr id="27" name="num-5"/>
          <p:cNvSpPr/>
          <p:nvPr/>
        </p:nvSpPr>
        <p:spPr>
          <a:xfrm>
            <a:off x="548640" y="4727448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" y="47274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188720" y="4636008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Let's ______ a picture of our school.</a:t>
            </a:r>
            <a:endParaRPr lang="en-US" sz="1900" dirty="0"/>
          </a:p>
        </p:txBody>
      </p:sp>
      <p:sp>
        <p:nvSpPr>
          <p:cNvPr id="30" name="reveal-5-ans-bg-320"/>
          <p:cNvSpPr/>
          <p:nvPr/>
        </p:nvSpPr>
        <p:spPr>
          <a:xfrm>
            <a:off x="9921240" y="4700016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1" name="reveal-5-ans-321"/>
          <p:cNvSpPr txBox="1"/>
          <p:nvPr/>
        </p:nvSpPr>
        <p:spPr>
          <a:xfrm>
            <a:off x="9921240" y="4700016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paint</a:t>
            </a:r>
            <a:endParaRPr lang="en-US" sz="1700" dirty="0"/>
          </a:p>
        </p:txBody>
      </p:sp>
      <p:sp>
        <p:nvSpPr>
          <p:cNvPr id="32" name="num-6"/>
          <p:cNvSpPr/>
          <p:nvPr/>
        </p:nvSpPr>
        <p:spPr>
          <a:xfrm>
            <a:off x="548640" y="5394960"/>
            <a:ext cx="438912" cy="438912"/>
          </a:xfrm>
          <a:prstGeom prst="ellipse">
            <a:avLst/>
          </a:prstGeom>
          <a:solidFill>
            <a:srgbClr val="7A4E2D"/>
          </a:solidFill>
          <a:ln w="12700">
            <a:solidFill>
              <a:srgbClr val="7A4E2D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5394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1188720" y="5303520"/>
            <a:ext cx="7863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Young children ______ with crayons.</a:t>
            </a:r>
            <a:endParaRPr lang="en-US" sz="1900" dirty="0"/>
          </a:p>
        </p:txBody>
      </p:sp>
      <p:sp>
        <p:nvSpPr>
          <p:cNvPr id="35" name="reveal-6-ans-bg-322"/>
          <p:cNvSpPr/>
          <p:nvPr/>
        </p:nvSpPr>
        <p:spPr>
          <a:xfrm>
            <a:off x="9921240" y="5367528"/>
            <a:ext cx="1463040" cy="493776"/>
          </a:xfrm>
          <a:prstGeom prst="roundRect">
            <a:avLst>
              <a:gd name="adj" fmla="val 37037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36" name="reveal-6-ans-323"/>
          <p:cNvSpPr txBox="1"/>
          <p:nvPr/>
        </p:nvSpPr>
        <p:spPr>
          <a:xfrm>
            <a:off x="9921240" y="5367528"/>
            <a:ext cx="1463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color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20" grpId="0"/>
      <p:bldP spid="21" grpId="0"/>
      <p:bldP spid="25" grpId="0"/>
      <p:bldP spid="26" grpId="0"/>
      <p:bldP spid="30" grpId="0"/>
      <p:bldP spid="31" grpId="0"/>
      <p:bldP spid="35" grpId="0"/>
      <p:bldP spid="3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4"/>
          <p:cNvSpPr/>
          <p:nvPr>
            <p:ph idx="104" type="title" hasCustomPrompt="1"/>
          </p:nvPr>
        </p:nvSpPr>
        <p:spPr>
          <a:xfrm>
            <a:off x="548640" y="411480"/>
            <a:ext cx="8503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ticket</a:t>
            </a:r>
            <a:endParaRPr lang="en-US" sz="3400" dirty="0"/>
          </a:p>
        </p:txBody>
      </p:sp>
      <p:sp>
        <p:nvSpPr>
          <p:cNvPr id="3" name="stage-pill"/>
          <p:cNvSpPr/>
          <p:nvPr/>
        </p:nvSpPr>
        <p:spPr>
          <a:xfrm>
            <a:off x="9098280" y="612648"/>
            <a:ext cx="2286000" cy="457200"/>
          </a:xfrm>
          <a:prstGeom prst="roundRect">
            <a:avLst>
              <a:gd name="adj" fmla="val 50000"/>
            </a:avLst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98280" y="612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Lesson 7: Exit ticket</a:t>
            </a:r>
            <a:endParaRPr lang="en-US" sz="1300" dirty="0"/>
          </a:p>
        </p:txBody>
      </p:sp>
      <p:sp>
        <p:nvSpPr>
          <p:cNvPr id="6" name="icon-bg"/>
          <p:cNvSpPr/>
          <p:nvPr/>
        </p:nvSpPr>
        <p:spPr>
          <a:xfrm>
            <a:off x="548640" y="1737360"/>
            <a:ext cx="1188720" cy="1188720"/>
          </a:xfrm>
          <a:prstGeom prst="ellipse">
            <a:avLst/>
          </a:prstGeom>
          <a:solidFill>
            <a:srgbClr val="F6EEE7"/>
          </a:solidFill>
          <a:ln w="12700">
            <a:solidFill>
              <a:srgbClr val="F6EEE7"/>
            </a:solidFill>
            <a:prstDash val="solid"/>
          </a:ln>
        </p:spPr>
      </p:sp>
      <p:pic>
        <p:nvPicPr>
          <p:cNvPr id="7" name="Image 0" descr="PiDoorOp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975104"/>
            <a:ext cx="713232" cy="7132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103120" y="1645920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three school supplies in your bag.</a:t>
            </a:r>
            <a:endParaRPr lang="en-US" sz="3200" dirty="0"/>
          </a:p>
        </p:txBody>
      </p:sp>
      <p:sp>
        <p:nvSpPr>
          <p:cNvPr id="9" name="reveal-1-ans-bg-324"/>
          <p:cNvSpPr/>
          <p:nvPr/>
        </p:nvSpPr>
        <p:spPr>
          <a:xfrm>
            <a:off x="2103120" y="4754880"/>
            <a:ext cx="7772400" cy="640080"/>
          </a:xfrm>
          <a:prstGeom prst="roundRect">
            <a:avLst>
              <a:gd name="adj" fmla="val 28571"/>
            </a:avLst>
          </a:prstGeom>
          <a:solidFill>
            <a:srgbClr val="E6F4EE"/>
          </a:solidFill>
          <a:ln w="15875">
            <a:solidFill>
              <a:srgbClr val="157A55"/>
            </a:solidFill>
            <a:prstDash val="solid"/>
          </a:ln>
        </p:spPr>
      </p:sp>
      <p:sp>
        <p:nvSpPr>
          <p:cNvPr id="10" name="reveal-1-ans-325"/>
          <p:cNvSpPr txBox="1"/>
          <p:nvPr/>
        </p:nvSpPr>
        <p:spPr>
          <a:xfrm>
            <a:off x="2103120" y="4754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a pencil: I write with my pencil.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309360"/>
            <a:ext cx="64008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5B647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3444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Unit 1 complete</a:t>
            </a:r>
            <a:endParaRPr lang="en-US" sz="2400" dirty="0"/>
          </a:p>
        </p:txBody>
      </p:sp>
      <p:sp>
        <p:nvSpPr>
          <p:cNvPr id="3" name="Text 5"/>
          <p:cNvSpPr/>
          <p:nvPr>
            <p:ph idx="105" type="title" hasCustomPrompt="1"/>
          </p:nvPr>
        </p:nvSpPr>
        <p:spPr>
          <a:xfrm>
            <a:off x="731520" y="18288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 done!</a:t>
            </a:r>
            <a:endParaRPr lang="en-US" sz="6000" dirty="0"/>
          </a:p>
        </p:txBody>
      </p:sp>
      <p:sp>
        <p:nvSpPr>
          <p:cNvPr id="4" name="Text 5"/>
          <p:cNvSpPr/>
          <p:nvPr>
            <p:ph idx="106" type="body" hasCustomPrompt="1"/>
          </p:nvPr>
        </p:nvSpPr>
        <p:spPr>
          <a:xfrm>
            <a:off x="731520" y="34290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Next: Unit 2  What Day Is Today?</a:t>
            </a:r>
            <a:endParaRPr lang="en-US" sz="22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idad Unit 1">
  <a:themeElements>
    <a:clrScheme name="Midad Unit 1">
      <a:dk1>
        <a:srgbClr val="161C2C"/>
      </a:dk1>
      <a:lt1>
        <a:srgbClr val="FFFFFF"/>
      </a:lt1>
      <a:dk2>
        <a:srgbClr val="4A2C17"/>
      </a:dk2>
      <a:lt2>
        <a:srgbClr val="F6EEE7"/>
      </a:lt2>
      <a:accent1>
        <a:srgbClr val="7A4E2D"/>
      </a:accent1>
      <a:accent2>
        <a:srgbClr val="E3C27A"/>
      </a:accent2>
      <a:accent3>
        <a:srgbClr val="2A3247"/>
      </a:accent3>
      <a:accent4>
        <a:srgbClr val="5B6478"/>
      </a:accent4>
      <a:accent5>
        <a:srgbClr val="157A55"/>
      </a:accent5>
      <a:accent6>
        <a:srgbClr val="8A6D2F"/>
      </a:accent6>
      <a:hlink>
        <a:srgbClr val="2F6FD6"/>
      </a:hlink>
      <a:folHlink>
        <a:srgbClr val="7A5BD1"/>
      </a:folHlink>
    </a:clrScheme>
    <a:fontScheme name="Midad Unit 1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Company>Midad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1: Good Morning!</dc:title>
  <dc:subject>PptxGenJS Presentation</dc:subject>
  <dc:creator>Midad</dc:creator>
  <cp:lastModifiedBy>Midad</cp:lastModifiedBy>
  <cp:revision>1</cp:revision>
  <dcterms:created xsi:type="dcterms:W3CDTF">2026-10-04T04:23:22Z</dcterms:created>
  <dcterms:modified xsi:type="dcterms:W3CDTF">2026-10-04T04:23:22Z</dcterms:modified>
</cp:coreProperties>
</file>